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303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D209D-5F79-4541-82AC-B59FFDFAB7CB}" type="doc">
      <dgm:prSet loTypeId="urn:microsoft.com/office/officeart/2005/8/layout/targe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812F971-EF42-48F9-A2CB-4B9A910EB3DB}">
      <dgm:prSet phldrT="[Текст]"/>
      <dgm:spPr/>
      <dgm:t>
        <a:bodyPr/>
        <a:lstStyle/>
        <a:p>
          <a:pPr>
            <a:tabLst/>
          </a:pPr>
          <a:r>
            <a:rPr lang="en-US" b="1" i="1" dirty="0" smtClean="0"/>
            <a:t>Limited arable land</a:t>
          </a:r>
          <a:endParaRPr lang="ru-RU" dirty="0"/>
        </a:p>
      </dgm:t>
    </dgm:pt>
    <dgm:pt modelId="{D4356EE2-4038-4A3B-9456-A2C3EC56F9CF}" type="parTrans" cxnId="{213950B3-D40E-4D40-98F8-DBC53AF3FFC4}">
      <dgm:prSet/>
      <dgm:spPr/>
      <dgm:t>
        <a:bodyPr/>
        <a:lstStyle/>
        <a:p>
          <a:endParaRPr lang="ru-RU"/>
        </a:p>
      </dgm:t>
    </dgm:pt>
    <dgm:pt modelId="{86D2C756-69C4-4C26-8ECA-2A5F81AA850D}" type="sibTrans" cxnId="{213950B3-D40E-4D40-98F8-DBC53AF3FFC4}">
      <dgm:prSet/>
      <dgm:spPr/>
      <dgm:t>
        <a:bodyPr/>
        <a:lstStyle/>
        <a:p>
          <a:endParaRPr lang="ru-RU"/>
        </a:p>
      </dgm:t>
    </dgm:pt>
    <dgm:pt modelId="{E153A479-D7D7-44D5-BE15-0CA945FED5EB}">
      <dgm:prSet phldrT="[Текст]"/>
      <dgm:spPr/>
      <dgm:t>
        <a:bodyPr/>
        <a:lstStyle/>
        <a:p>
          <a:r>
            <a:rPr lang="en-US" b="1" i="1" dirty="0" smtClean="0"/>
            <a:t> Land degradation</a:t>
          </a:r>
          <a:endParaRPr lang="ru-RU" dirty="0"/>
        </a:p>
      </dgm:t>
    </dgm:pt>
    <dgm:pt modelId="{52E861AA-583E-489F-A930-0460DF123EF7}" type="parTrans" cxnId="{0FEFA608-DFC4-47AF-97F7-E82903DD1160}">
      <dgm:prSet/>
      <dgm:spPr/>
      <dgm:t>
        <a:bodyPr/>
        <a:lstStyle/>
        <a:p>
          <a:endParaRPr lang="ru-RU"/>
        </a:p>
      </dgm:t>
    </dgm:pt>
    <dgm:pt modelId="{92AC4045-3B0F-44B3-81B1-AEA54B9E13B1}" type="sibTrans" cxnId="{0FEFA608-DFC4-47AF-97F7-E82903DD1160}">
      <dgm:prSet/>
      <dgm:spPr/>
      <dgm:t>
        <a:bodyPr/>
        <a:lstStyle/>
        <a:p>
          <a:endParaRPr lang="ru-RU"/>
        </a:p>
      </dgm:t>
    </dgm:pt>
    <dgm:pt modelId="{97B76FD7-4115-4960-B2F2-DA295D8A14F1}">
      <dgm:prSet phldrT="[Текст]"/>
      <dgm:spPr/>
      <dgm:t>
        <a:bodyPr/>
        <a:lstStyle/>
        <a:p>
          <a:r>
            <a:rPr lang="en-US" b="1" i="1" dirty="0" smtClean="0"/>
            <a:t>Competition for  arable land  use </a:t>
          </a:r>
          <a:endParaRPr lang="ru-RU" b="1" dirty="0"/>
        </a:p>
      </dgm:t>
    </dgm:pt>
    <dgm:pt modelId="{B766CC9E-0522-41A4-9A36-EE9706CDCBD1}" type="parTrans" cxnId="{68D41DE3-2928-43BF-822F-2B09938CAC94}">
      <dgm:prSet/>
      <dgm:spPr/>
      <dgm:t>
        <a:bodyPr/>
        <a:lstStyle/>
        <a:p>
          <a:endParaRPr lang="ru-RU"/>
        </a:p>
      </dgm:t>
    </dgm:pt>
    <dgm:pt modelId="{48AF722C-9F52-4238-9472-1C7E510134F0}" type="sibTrans" cxnId="{68D41DE3-2928-43BF-822F-2B09938CAC94}">
      <dgm:prSet/>
      <dgm:spPr/>
      <dgm:t>
        <a:bodyPr/>
        <a:lstStyle/>
        <a:p>
          <a:endParaRPr lang="ru-RU"/>
        </a:p>
      </dgm:t>
    </dgm:pt>
    <dgm:pt modelId="{532406A6-1725-40E0-81E5-A8893C8A411A}" type="pres">
      <dgm:prSet presAssocID="{FE3D209D-5F79-4541-82AC-B59FFDFAB7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F8882-9732-4073-A042-3BD213F0ADB3}" type="pres">
      <dgm:prSet presAssocID="{1812F971-EF42-48F9-A2CB-4B9A910EB3DB}" presName="circle1" presStyleLbl="node1" presStyleIdx="0" presStyleCnt="3"/>
      <dgm:spPr/>
    </dgm:pt>
    <dgm:pt modelId="{71129DBF-5B3A-4C43-92A5-28DA574B1D4E}" type="pres">
      <dgm:prSet presAssocID="{1812F971-EF42-48F9-A2CB-4B9A910EB3DB}" presName="space" presStyleCnt="0"/>
      <dgm:spPr/>
    </dgm:pt>
    <dgm:pt modelId="{C3050F3E-A726-4037-BF97-FD53EAB706C0}" type="pres">
      <dgm:prSet presAssocID="{1812F971-EF42-48F9-A2CB-4B9A910EB3DB}" presName="rect1" presStyleLbl="alignAcc1" presStyleIdx="0" presStyleCnt="3" custScaleX="100000" custLinFactNeighborX="328"/>
      <dgm:spPr/>
      <dgm:t>
        <a:bodyPr/>
        <a:lstStyle/>
        <a:p>
          <a:endParaRPr lang="ru-RU"/>
        </a:p>
      </dgm:t>
    </dgm:pt>
    <dgm:pt modelId="{D8AB39B8-CF55-4EE8-A332-4EB5A68038E6}" type="pres">
      <dgm:prSet presAssocID="{E153A479-D7D7-44D5-BE15-0CA945FED5EB}" presName="vertSpace2" presStyleLbl="node1" presStyleIdx="0" presStyleCnt="3"/>
      <dgm:spPr/>
    </dgm:pt>
    <dgm:pt modelId="{D3068FCB-98CD-477D-93D9-5BE2A4146397}" type="pres">
      <dgm:prSet presAssocID="{E153A479-D7D7-44D5-BE15-0CA945FED5EB}" presName="circle2" presStyleLbl="node1" presStyleIdx="1" presStyleCnt="3"/>
      <dgm:spPr/>
    </dgm:pt>
    <dgm:pt modelId="{CBD47B69-F2DF-4365-9E7C-10849A5FCDB1}" type="pres">
      <dgm:prSet presAssocID="{E153A479-D7D7-44D5-BE15-0CA945FED5EB}" presName="rect2" presStyleLbl="alignAcc1" presStyleIdx="1" presStyleCnt="3" custLinFactNeighborX="1663" custLinFactNeighborY="782"/>
      <dgm:spPr/>
      <dgm:t>
        <a:bodyPr/>
        <a:lstStyle/>
        <a:p>
          <a:endParaRPr lang="ru-RU"/>
        </a:p>
      </dgm:t>
    </dgm:pt>
    <dgm:pt modelId="{60B76714-19DF-4010-8F58-ACD92CC59AF1}" type="pres">
      <dgm:prSet presAssocID="{97B76FD7-4115-4960-B2F2-DA295D8A14F1}" presName="vertSpace3" presStyleLbl="node1" presStyleIdx="1" presStyleCnt="3"/>
      <dgm:spPr/>
    </dgm:pt>
    <dgm:pt modelId="{B1017DF2-1285-40EA-BE56-DE45396DBA89}" type="pres">
      <dgm:prSet presAssocID="{97B76FD7-4115-4960-B2F2-DA295D8A14F1}" presName="circle3" presStyleLbl="node1" presStyleIdx="2" presStyleCnt="3"/>
      <dgm:spPr/>
    </dgm:pt>
    <dgm:pt modelId="{0970491F-BBDF-4F4B-AD68-A683D5F56C31}" type="pres">
      <dgm:prSet presAssocID="{97B76FD7-4115-4960-B2F2-DA295D8A14F1}" presName="rect3" presStyleLbl="alignAcc1" presStyleIdx="2" presStyleCnt="3"/>
      <dgm:spPr/>
      <dgm:t>
        <a:bodyPr/>
        <a:lstStyle/>
        <a:p>
          <a:endParaRPr lang="ru-RU"/>
        </a:p>
      </dgm:t>
    </dgm:pt>
    <dgm:pt modelId="{ED9DA9A9-BDB7-42C1-A7A8-1A59A0B1BF51}" type="pres">
      <dgm:prSet presAssocID="{1812F971-EF42-48F9-A2CB-4B9A910EB3D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CDFBA-37E8-4412-997B-362E4B37E4DF}" type="pres">
      <dgm:prSet presAssocID="{E153A479-D7D7-44D5-BE15-0CA945FED5E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5DBF1-F020-4945-84E9-D39C7F03B43D}" type="pres">
      <dgm:prSet presAssocID="{97B76FD7-4115-4960-B2F2-DA295D8A14F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8866D-B993-461D-A124-BB7197DA68B5}" type="presOf" srcId="{FE3D209D-5F79-4541-82AC-B59FFDFAB7CB}" destId="{532406A6-1725-40E0-81E5-A8893C8A411A}" srcOrd="0" destOrd="0" presId="urn:microsoft.com/office/officeart/2005/8/layout/target3"/>
    <dgm:cxn modelId="{4B89A556-51A4-47BF-8497-C6EEA5390D30}" type="presOf" srcId="{1812F971-EF42-48F9-A2CB-4B9A910EB3DB}" destId="{C3050F3E-A726-4037-BF97-FD53EAB706C0}" srcOrd="0" destOrd="0" presId="urn:microsoft.com/office/officeart/2005/8/layout/target3"/>
    <dgm:cxn modelId="{AD198588-AF28-4222-91FA-565049252D07}" type="presOf" srcId="{97B76FD7-4115-4960-B2F2-DA295D8A14F1}" destId="{7515DBF1-F020-4945-84E9-D39C7F03B43D}" srcOrd="1" destOrd="0" presId="urn:microsoft.com/office/officeart/2005/8/layout/target3"/>
    <dgm:cxn modelId="{68D41DE3-2928-43BF-822F-2B09938CAC94}" srcId="{FE3D209D-5F79-4541-82AC-B59FFDFAB7CB}" destId="{97B76FD7-4115-4960-B2F2-DA295D8A14F1}" srcOrd="2" destOrd="0" parTransId="{B766CC9E-0522-41A4-9A36-EE9706CDCBD1}" sibTransId="{48AF722C-9F52-4238-9472-1C7E510134F0}"/>
    <dgm:cxn modelId="{21F6AB74-3DB5-49AD-83FB-42587CE9A0E5}" type="presOf" srcId="{E153A479-D7D7-44D5-BE15-0CA945FED5EB}" destId="{CBD47B69-F2DF-4365-9E7C-10849A5FCDB1}" srcOrd="0" destOrd="0" presId="urn:microsoft.com/office/officeart/2005/8/layout/target3"/>
    <dgm:cxn modelId="{40A83CEF-7387-4A6C-9A5E-70E1B8A296DD}" type="presOf" srcId="{97B76FD7-4115-4960-B2F2-DA295D8A14F1}" destId="{0970491F-BBDF-4F4B-AD68-A683D5F56C31}" srcOrd="0" destOrd="0" presId="urn:microsoft.com/office/officeart/2005/8/layout/target3"/>
    <dgm:cxn modelId="{213950B3-D40E-4D40-98F8-DBC53AF3FFC4}" srcId="{FE3D209D-5F79-4541-82AC-B59FFDFAB7CB}" destId="{1812F971-EF42-48F9-A2CB-4B9A910EB3DB}" srcOrd="0" destOrd="0" parTransId="{D4356EE2-4038-4A3B-9456-A2C3EC56F9CF}" sibTransId="{86D2C756-69C4-4C26-8ECA-2A5F81AA850D}"/>
    <dgm:cxn modelId="{CF8A0BA9-57B3-431F-92AD-91EC2BE57E58}" type="presOf" srcId="{1812F971-EF42-48F9-A2CB-4B9A910EB3DB}" destId="{ED9DA9A9-BDB7-42C1-A7A8-1A59A0B1BF51}" srcOrd="1" destOrd="0" presId="urn:microsoft.com/office/officeart/2005/8/layout/target3"/>
    <dgm:cxn modelId="{129A09B4-D7D5-49A3-B7C6-E37640C9691A}" type="presOf" srcId="{E153A479-D7D7-44D5-BE15-0CA945FED5EB}" destId="{F4CCDFBA-37E8-4412-997B-362E4B37E4DF}" srcOrd="1" destOrd="0" presId="urn:microsoft.com/office/officeart/2005/8/layout/target3"/>
    <dgm:cxn modelId="{0FEFA608-DFC4-47AF-97F7-E82903DD1160}" srcId="{FE3D209D-5F79-4541-82AC-B59FFDFAB7CB}" destId="{E153A479-D7D7-44D5-BE15-0CA945FED5EB}" srcOrd="1" destOrd="0" parTransId="{52E861AA-583E-489F-A930-0460DF123EF7}" sibTransId="{92AC4045-3B0F-44B3-81B1-AEA54B9E13B1}"/>
    <dgm:cxn modelId="{2B8AC344-0FC2-4B37-9C57-CCEA18B992F2}" type="presParOf" srcId="{532406A6-1725-40E0-81E5-A8893C8A411A}" destId="{4F2F8882-9732-4073-A042-3BD213F0ADB3}" srcOrd="0" destOrd="0" presId="urn:microsoft.com/office/officeart/2005/8/layout/target3"/>
    <dgm:cxn modelId="{CCD85DCE-9C5C-4BEF-AD07-B765AC5A3178}" type="presParOf" srcId="{532406A6-1725-40E0-81E5-A8893C8A411A}" destId="{71129DBF-5B3A-4C43-92A5-28DA574B1D4E}" srcOrd="1" destOrd="0" presId="urn:microsoft.com/office/officeart/2005/8/layout/target3"/>
    <dgm:cxn modelId="{0A45D1A4-F17C-44A7-A7A7-5FDBF931EED6}" type="presParOf" srcId="{532406A6-1725-40E0-81E5-A8893C8A411A}" destId="{C3050F3E-A726-4037-BF97-FD53EAB706C0}" srcOrd="2" destOrd="0" presId="urn:microsoft.com/office/officeart/2005/8/layout/target3"/>
    <dgm:cxn modelId="{ACF775C6-6C81-4B26-B8DB-7522DE248B78}" type="presParOf" srcId="{532406A6-1725-40E0-81E5-A8893C8A411A}" destId="{D8AB39B8-CF55-4EE8-A332-4EB5A68038E6}" srcOrd="3" destOrd="0" presId="urn:microsoft.com/office/officeart/2005/8/layout/target3"/>
    <dgm:cxn modelId="{0C0D2657-A67E-4BE4-9DB7-C9E7F67AC8FF}" type="presParOf" srcId="{532406A6-1725-40E0-81E5-A8893C8A411A}" destId="{D3068FCB-98CD-477D-93D9-5BE2A4146397}" srcOrd="4" destOrd="0" presId="urn:microsoft.com/office/officeart/2005/8/layout/target3"/>
    <dgm:cxn modelId="{BC0B7E1B-10F5-409F-8D04-936231BE5539}" type="presParOf" srcId="{532406A6-1725-40E0-81E5-A8893C8A411A}" destId="{CBD47B69-F2DF-4365-9E7C-10849A5FCDB1}" srcOrd="5" destOrd="0" presId="urn:microsoft.com/office/officeart/2005/8/layout/target3"/>
    <dgm:cxn modelId="{AF2C8D09-4200-4847-AB75-6469CE456814}" type="presParOf" srcId="{532406A6-1725-40E0-81E5-A8893C8A411A}" destId="{60B76714-19DF-4010-8F58-ACD92CC59AF1}" srcOrd="6" destOrd="0" presId="urn:microsoft.com/office/officeart/2005/8/layout/target3"/>
    <dgm:cxn modelId="{D2D0856F-728D-49E4-9F34-CE6F6C7AE356}" type="presParOf" srcId="{532406A6-1725-40E0-81E5-A8893C8A411A}" destId="{B1017DF2-1285-40EA-BE56-DE45396DBA89}" srcOrd="7" destOrd="0" presId="urn:microsoft.com/office/officeart/2005/8/layout/target3"/>
    <dgm:cxn modelId="{A266B32E-4D81-4D13-8AAB-194AE24F849B}" type="presParOf" srcId="{532406A6-1725-40E0-81E5-A8893C8A411A}" destId="{0970491F-BBDF-4F4B-AD68-A683D5F56C31}" srcOrd="8" destOrd="0" presId="urn:microsoft.com/office/officeart/2005/8/layout/target3"/>
    <dgm:cxn modelId="{26AFB188-CAF4-4C8E-A4B6-F44C8DB67C08}" type="presParOf" srcId="{532406A6-1725-40E0-81E5-A8893C8A411A}" destId="{ED9DA9A9-BDB7-42C1-A7A8-1A59A0B1BF51}" srcOrd="9" destOrd="0" presId="urn:microsoft.com/office/officeart/2005/8/layout/target3"/>
    <dgm:cxn modelId="{F54587F5-0F4E-4235-AD80-BAF21D1554BE}" type="presParOf" srcId="{532406A6-1725-40E0-81E5-A8893C8A411A}" destId="{F4CCDFBA-37E8-4412-997B-362E4B37E4DF}" srcOrd="10" destOrd="0" presId="urn:microsoft.com/office/officeart/2005/8/layout/target3"/>
    <dgm:cxn modelId="{26DD6ABF-E1D0-4BCA-98A4-3B6BEAAD82D9}" type="presParOf" srcId="{532406A6-1725-40E0-81E5-A8893C8A411A}" destId="{7515DBF1-F020-4945-84E9-D39C7F03B43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F8882-9732-4073-A042-3BD213F0ADB3}">
      <dsp:nvSpPr>
        <dsp:cNvPr id="0" name=""/>
        <dsp:cNvSpPr/>
      </dsp:nvSpPr>
      <dsp:spPr>
        <a:xfrm>
          <a:off x="0" y="0"/>
          <a:ext cx="1041400" cy="10414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0F3E-A726-4037-BF97-FD53EAB706C0}">
      <dsp:nvSpPr>
        <dsp:cNvPr id="0" name=""/>
        <dsp:cNvSpPr/>
      </dsp:nvSpPr>
      <dsp:spPr>
        <a:xfrm>
          <a:off x="520700" y="0"/>
          <a:ext cx="2908300" cy="104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400" b="1" i="1" kern="1200" dirty="0" smtClean="0"/>
            <a:t>Limited arable land</a:t>
          </a:r>
          <a:endParaRPr lang="ru-RU" sz="1400" kern="1200" dirty="0"/>
        </a:p>
      </dsp:txBody>
      <dsp:txXfrm>
        <a:off x="520700" y="0"/>
        <a:ext cx="2908300" cy="312420"/>
      </dsp:txXfrm>
    </dsp:sp>
    <dsp:sp modelId="{D3068FCB-98CD-477D-93D9-5BE2A4146397}">
      <dsp:nvSpPr>
        <dsp:cNvPr id="0" name=""/>
        <dsp:cNvSpPr/>
      </dsp:nvSpPr>
      <dsp:spPr>
        <a:xfrm>
          <a:off x="182245" y="312420"/>
          <a:ext cx="676909" cy="67690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47B69-F2DF-4365-9E7C-10849A5FCDB1}">
      <dsp:nvSpPr>
        <dsp:cNvPr id="0" name=""/>
        <dsp:cNvSpPr/>
      </dsp:nvSpPr>
      <dsp:spPr>
        <a:xfrm>
          <a:off x="520700" y="317714"/>
          <a:ext cx="2908300" cy="6769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 Land degradation</a:t>
          </a:r>
          <a:endParaRPr lang="ru-RU" sz="1400" kern="1200" dirty="0"/>
        </a:p>
      </dsp:txBody>
      <dsp:txXfrm>
        <a:off x="520700" y="317714"/>
        <a:ext cx="2908300" cy="312419"/>
      </dsp:txXfrm>
    </dsp:sp>
    <dsp:sp modelId="{B1017DF2-1285-40EA-BE56-DE45396DBA89}">
      <dsp:nvSpPr>
        <dsp:cNvPr id="0" name=""/>
        <dsp:cNvSpPr/>
      </dsp:nvSpPr>
      <dsp:spPr>
        <a:xfrm>
          <a:off x="364490" y="624840"/>
          <a:ext cx="312419" cy="31241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0491F-BBDF-4F4B-AD68-A683D5F56C31}">
      <dsp:nvSpPr>
        <dsp:cNvPr id="0" name=""/>
        <dsp:cNvSpPr/>
      </dsp:nvSpPr>
      <dsp:spPr>
        <a:xfrm>
          <a:off x="520700" y="624840"/>
          <a:ext cx="2908300" cy="3124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Competition for  arable land  use </a:t>
          </a:r>
          <a:endParaRPr lang="ru-RU" sz="1400" b="1" kern="1200" dirty="0"/>
        </a:p>
      </dsp:txBody>
      <dsp:txXfrm>
        <a:off x="520700" y="624840"/>
        <a:ext cx="2908300" cy="312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9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4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edtechenski_av\Desktop\новый стиль\НИИК брендбук-ле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3279775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edtechenski_av\Desktop\новый стиль\НИИК брендбук-пра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20" y="438149"/>
            <a:ext cx="237728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4719" y="2514473"/>
            <a:ext cx="4821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What Are the Advantages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Urea Production?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redtechenski_av\Desktop\новый стиль\буклет_презентация брендбука-низ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21460"/>
            <a:ext cx="2339752" cy="11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edtechenski_av\Desktop\новый стиль\буклет_презентация брендбука-низnew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4" y="5721460"/>
            <a:ext cx="6804246" cy="11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data\Custom Folders\ССО\Общие документы\ФОТО\фото карбамида\карбамид от Чеблакова\DSC083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916"/>
            <a:ext cx="1713055" cy="1284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02" y="3573016"/>
            <a:ext cx="2796824" cy="1864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58" y="456018"/>
            <a:ext cx="288925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3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61" y="3420328"/>
            <a:ext cx="2106471" cy="2444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02" y="1030993"/>
            <a:ext cx="2210030" cy="165752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08177" y="1095171"/>
            <a:ext cx="1685522" cy="1043304"/>
          </a:xfrm>
          <a:prstGeom prst="rightArrow">
            <a:avLst>
              <a:gd name="adj1" fmla="val 50222"/>
              <a:gd name="adj2" fmla="val 1740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27977" y="2246661"/>
            <a:ext cx="1668462" cy="1192655"/>
          </a:xfrm>
          <a:prstGeom prst="rightArrow">
            <a:avLst>
              <a:gd name="adj1" fmla="val 50222"/>
              <a:gd name="adj2" fmla="val 1740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326351" y="1350797"/>
            <a:ext cx="1565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cs typeface="Arial" charset="0"/>
              </a:rPr>
              <a:t>TASK</a:t>
            </a:r>
            <a:endParaRPr lang="ru-RU" sz="2400" b="1" dirty="0">
              <a:cs typeface="Arial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27325" y="2658322"/>
            <a:ext cx="184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/>
              <a:t>SOLUTIONS</a:t>
            </a:r>
            <a:endParaRPr lang="ru-RU" b="1" dirty="0"/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1729435" y="1262880"/>
            <a:ext cx="4724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MAINTAINING AND/OR </a:t>
            </a:r>
          </a:p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INCREASING EXPORT VOLUMES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3699" y="2250454"/>
            <a:ext cx="404125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b="1" dirty="0"/>
              <a:t> 1. </a:t>
            </a:r>
            <a:r>
              <a:rPr lang="en-US" sz="1200" b="1" dirty="0" smtClean="0"/>
              <a:t> Active position </a:t>
            </a:r>
          </a:p>
          <a:p>
            <a:pPr algn="just">
              <a:defRPr/>
            </a:pPr>
            <a:r>
              <a:rPr lang="en-US" sz="1200" b="1" dirty="0" smtClean="0"/>
              <a:t>of  companies on promising export markets: </a:t>
            </a:r>
          </a:p>
          <a:p>
            <a:pPr algn="just">
              <a:defRPr/>
            </a:pPr>
            <a:endParaRPr lang="en-US" sz="1200" b="1" dirty="0"/>
          </a:p>
          <a:p>
            <a:pPr algn="just"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/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  countries with high  domestic gas prices  and /or </a:t>
            </a:r>
          </a:p>
          <a:p>
            <a:pPr algn="just">
              <a:defRPr/>
            </a:pPr>
            <a:r>
              <a:rPr lang="en-US" sz="1200" b="1" dirty="0" smtClean="0">
                <a:solidFill>
                  <a:srgbClr val="002060"/>
                </a:solidFill>
              </a:rPr>
              <a:t>having no possibility to extract gas</a:t>
            </a:r>
            <a:endParaRPr lang="ru-RU" sz="12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</a:rPr>
              <a:t>   </a:t>
            </a:r>
            <a:r>
              <a:rPr lang="en-US" sz="1200" b="1" dirty="0" smtClean="0">
                <a:solidFill>
                  <a:srgbClr val="002060"/>
                </a:solidFill>
              </a:rPr>
              <a:t>countries  with low  crop yields  </a:t>
            </a:r>
            <a:endParaRPr lang="ru-RU" sz="12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</a:rPr>
              <a:t>  </a:t>
            </a:r>
            <a:r>
              <a:rPr lang="en-US" sz="1200" b="1" dirty="0" smtClean="0">
                <a:solidFill>
                  <a:srgbClr val="002060"/>
                </a:solidFill>
              </a:rPr>
              <a:t> countries with </a:t>
            </a:r>
            <a:r>
              <a:rPr lang="en-US" sz="1200" b="1" dirty="0">
                <a:solidFill>
                  <a:srgbClr val="002060"/>
                </a:solidFill>
              </a:rPr>
              <a:t>low  application rate </a:t>
            </a:r>
            <a:r>
              <a:rPr lang="en-US" sz="1200" b="1" dirty="0" smtClean="0">
                <a:solidFill>
                  <a:srgbClr val="002060"/>
                </a:solidFill>
              </a:rPr>
              <a:t> of  N </a:t>
            </a:r>
            <a:r>
              <a:rPr lang="en-US" sz="1200" b="1" dirty="0">
                <a:solidFill>
                  <a:srgbClr val="002060"/>
                </a:solidFill>
              </a:rPr>
              <a:t>fertilizer</a:t>
            </a:r>
            <a:endParaRPr lang="ru-RU" sz="12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</a:rPr>
              <a:t>   </a:t>
            </a:r>
            <a:r>
              <a:rPr lang="en-US" sz="1200" b="1" dirty="0" smtClean="0">
                <a:solidFill>
                  <a:srgbClr val="002060"/>
                </a:solidFill>
              </a:rPr>
              <a:t> countries with  fast growing  population   </a:t>
            </a:r>
            <a:endParaRPr lang="ru-RU" sz="12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</a:rPr>
              <a:t>    </a:t>
            </a:r>
            <a:r>
              <a:rPr lang="en-US" sz="1200" b="1" dirty="0" smtClean="0">
                <a:solidFill>
                  <a:srgbClr val="002060"/>
                </a:solidFill>
              </a:rPr>
              <a:t> countries exporting   agricultural products </a:t>
            </a:r>
            <a:endParaRPr lang="ru-RU" sz="12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</a:rPr>
              <a:t>    </a:t>
            </a:r>
            <a:r>
              <a:rPr lang="en-US" sz="1200" b="1" dirty="0" smtClean="0">
                <a:solidFill>
                  <a:srgbClr val="002060"/>
                </a:solidFill>
              </a:rPr>
              <a:t> current importers of Russian fertilizers </a:t>
            </a:r>
            <a:endParaRPr lang="ru-RU" sz="12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  <a:defRPr/>
            </a:pPr>
            <a:endParaRPr lang="ru-RU" sz="1100" b="1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150938" y="437946"/>
            <a:ext cx="6375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/>
              <a:t>Growing demand attracts  increase in urea output  </a:t>
            </a:r>
          </a:p>
          <a:p>
            <a:pPr algn="ctr" eaLnBrk="1" hangingPunct="1"/>
            <a:r>
              <a:rPr lang="en-US" sz="2000" b="1" dirty="0"/>
              <a:t>in Russia and former USSR countries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1" y="4745345"/>
            <a:ext cx="1453685" cy="10851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1370" y="4296636"/>
            <a:ext cx="464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defRPr/>
            </a:pPr>
            <a:r>
              <a:rPr lang="ru-RU" sz="1200" b="1" dirty="0"/>
              <a:t>2. </a:t>
            </a:r>
            <a:r>
              <a:rPr lang="en-US" sz="1200" b="1" kern="0" spc="-40" dirty="0" smtClean="0"/>
              <a:t> </a:t>
            </a:r>
            <a:r>
              <a:rPr lang="en-US" sz="1200" b="1" dirty="0" smtClean="0"/>
              <a:t>Reducing logistics  cost in</a:t>
            </a:r>
            <a:r>
              <a:rPr lang="ru-RU" sz="1200" b="1" dirty="0" smtClean="0"/>
              <a:t> </a:t>
            </a:r>
            <a:r>
              <a:rPr lang="en-US" sz="1200" b="1" dirty="0" smtClean="0"/>
              <a:t>a total cost of urea production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(</a:t>
            </a:r>
            <a:r>
              <a:rPr lang="en-US" sz="1200" b="1" dirty="0" smtClean="0">
                <a:solidFill>
                  <a:srgbClr val="002060"/>
                </a:solidFill>
              </a:rPr>
              <a:t>increasing rail car fleet sizing, construction of new port terminals </a:t>
            </a:r>
            <a:r>
              <a:rPr lang="en-US" sz="1200" b="1" dirty="0" err="1" smtClean="0">
                <a:solidFill>
                  <a:srgbClr val="002060"/>
                </a:solidFill>
              </a:rPr>
              <a:t>etc</a:t>
            </a:r>
            <a:r>
              <a:rPr lang="ru-RU" sz="1200" b="1" dirty="0" smtClean="0">
                <a:solidFill>
                  <a:srgbClr val="002060"/>
                </a:solidFill>
              </a:rPr>
              <a:t>)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1" y="3478218"/>
            <a:ext cx="1453685" cy="1090264"/>
          </a:xfrm>
          <a:prstGeom prst="rect">
            <a:avLst/>
          </a:prstGeom>
        </p:spPr>
      </p:pic>
      <p:pic>
        <p:nvPicPr>
          <p:cNvPr id="20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2"/>
          <p:cNvSpPr>
            <a:spLocks/>
          </p:cNvSpPr>
          <p:nvPr/>
        </p:nvSpPr>
        <p:spPr bwMode="auto">
          <a:xfrm>
            <a:off x="1117600" y="990600"/>
            <a:ext cx="7950200" cy="2408238"/>
          </a:xfrm>
          <a:custGeom>
            <a:avLst/>
            <a:gdLst>
              <a:gd name="T0" fmla="*/ 2147483647 w 891"/>
              <a:gd name="T1" fmla="*/ 2147483647 h 274"/>
              <a:gd name="T2" fmla="*/ 2147483647 w 891"/>
              <a:gd name="T3" fmla="*/ 2147483647 h 274"/>
              <a:gd name="T4" fmla="*/ 2147483647 w 891"/>
              <a:gd name="T5" fmla="*/ 2147483647 h 274"/>
              <a:gd name="T6" fmla="*/ 2147483647 w 891"/>
              <a:gd name="T7" fmla="*/ 2147483647 h 274"/>
              <a:gd name="T8" fmla="*/ 2147483647 w 891"/>
              <a:gd name="T9" fmla="*/ 2147483647 h 274"/>
              <a:gd name="T10" fmla="*/ 2147483647 w 891"/>
              <a:gd name="T11" fmla="*/ 2147483647 h 274"/>
              <a:gd name="T12" fmla="*/ 2147483647 w 891"/>
              <a:gd name="T13" fmla="*/ 2147483647 h 274"/>
              <a:gd name="T14" fmla="*/ 2147483647 w 891"/>
              <a:gd name="T15" fmla="*/ 2147483647 h 274"/>
              <a:gd name="T16" fmla="*/ 2147483647 w 891"/>
              <a:gd name="T17" fmla="*/ 2147483647 h 274"/>
              <a:gd name="T18" fmla="*/ 2147483647 w 891"/>
              <a:gd name="T19" fmla="*/ 2147483647 h 274"/>
              <a:gd name="T20" fmla="*/ 2147483647 w 891"/>
              <a:gd name="T21" fmla="*/ 2147483647 h 274"/>
              <a:gd name="T22" fmla="*/ 2147483647 w 891"/>
              <a:gd name="T23" fmla="*/ 2147483647 h 274"/>
              <a:gd name="T24" fmla="*/ 2147483647 w 891"/>
              <a:gd name="T25" fmla="*/ 2147483647 h 274"/>
              <a:gd name="T26" fmla="*/ 2147483647 w 891"/>
              <a:gd name="T27" fmla="*/ 2147483647 h 274"/>
              <a:gd name="T28" fmla="*/ 2147483647 w 891"/>
              <a:gd name="T29" fmla="*/ 2147483647 h 274"/>
              <a:gd name="T30" fmla="*/ 2147483647 w 891"/>
              <a:gd name="T31" fmla="*/ 2147483647 h 274"/>
              <a:gd name="T32" fmla="*/ 2147483647 w 891"/>
              <a:gd name="T33" fmla="*/ 2147483647 h 274"/>
              <a:gd name="T34" fmla="*/ 2147483647 w 891"/>
              <a:gd name="T35" fmla="*/ 2147483647 h 274"/>
              <a:gd name="T36" fmla="*/ 2147483647 w 891"/>
              <a:gd name="T37" fmla="*/ 2147483647 h 274"/>
              <a:gd name="T38" fmla="*/ 2147483647 w 891"/>
              <a:gd name="T39" fmla="*/ 2147483647 h 274"/>
              <a:gd name="T40" fmla="*/ 2147483647 w 891"/>
              <a:gd name="T41" fmla="*/ 2147483647 h 274"/>
              <a:gd name="T42" fmla="*/ 2147483647 w 891"/>
              <a:gd name="T43" fmla="*/ 2147483647 h 274"/>
              <a:gd name="T44" fmla="*/ 2147483647 w 891"/>
              <a:gd name="T45" fmla="*/ 2147483647 h 274"/>
              <a:gd name="T46" fmla="*/ 2147483647 w 891"/>
              <a:gd name="T47" fmla="*/ 2147483647 h 274"/>
              <a:gd name="T48" fmla="*/ 2147483647 w 891"/>
              <a:gd name="T49" fmla="*/ 2147483647 h 274"/>
              <a:gd name="T50" fmla="*/ 2147483647 w 891"/>
              <a:gd name="T51" fmla="*/ 2147483647 h 274"/>
              <a:gd name="T52" fmla="*/ 2147483647 w 891"/>
              <a:gd name="T53" fmla="*/ 2147483647 h 274"/>
              <a:gd name="T54" fmla="*/ 2147483647 w 891"/>
              <a:gd name="T55" fmla="*/ 2147483647 h 274"/>
              <a:gd name="T56" fmla="*/ 2147483647 w 891"/>
              <a:gd name="T57" fmla="*/ 2147483647 h 274"/>
              <a:gd name="T58" fmla="*/ 2147483647 w 891"/>
              <a:gd name="T59" fmla="*/ 2147483647 h 274"/>
              <a:gd name="T60" fmla="*/ 2147483647 w 891"/>
              <a:gd name="T61" fmla="*/ 2147483647 h 274"/>
              <a:gd name="T62" fmla="*/ 2147483647 w 891"/>
              <a:gd name="T63" fmla="*/ 2147483647 h 274"/>
              <a:gd name="T64" fmla="*/ 2147483647 w 891"/>
              <a:gd name="T65" fmla="*/ 2147483647 h 274"/>
              <a:gd name="T66" fmla="*/ 2147483647 w 891"/>
              <a:gd name="T67" fmla="*/ 2147483647 h 274"/>
              <a:gd name="T68" fmla="*/ 2147483647 w 891"/>
              <a:gd name="T69" fmla="*/ 2147483647 h 274"/>
              <a:gd name="T70" fmla="*/ 2147483647 w 891"/>
              <a:gd name="T71" fmla="*/ 2147483647 h 274"/>
              <a:gd name="T72" fmla="*/ 2147483647 w 891"/>
              <a:gd name="T73" fmla="*/ 2147483647 h 274"/>
              <a:gd name="T74" fmla="*/ 2147483647 w 891"/>
              <a:gd name="T75" fmla="*/ 2147483647 h 274"/>
              <a:gd name="T76" fmla="*/ 2147483647 w 891"/>
              <a:gd name="T77" fmla="*/ 2147483647 h 274"/>
              <a:gd name="T78" fmla="*/ 2147483647 w 891"/>
              <a:gd name="T79" fmla="*/ 2147483647 h 274"/>
              <a:gd name="T80" fmla="*/ 2147483647 w 891"/>
              <a:gd name="T81" fmla="*/ 2147483647 h 274"/>
              <a:gd name="T82" fmla="*/ 2147483647 w 891"/>
              <a:gd name="T83" fmla="*/ 2147483647 h 274"/>
              <a:gd name="T84" fmla="*/ 2147483647 w 891"/>
              <a:gd name="T85" fmla="*/ 2147483647 h 274"/>
              <a:gd name="T86" fmla="*/ 2147483647 w 891"/>
              <a:gd name="T87" fmla="*/ 2147483647 h 274"/>
              <a:gd name="T88" fmla="*/ 2147483647 w 891"/>
              <a:gd name="T89" fmla="*/ 2147483647 h 274"/>
              <a:gd name="T90" fmla="*/ 2147483647 w 891"/>
              <a:gd name="T91" fmla="*/ 2147483647 h 274"/>
              <a:gd name="T92" fmla="*/ 2147483647 w 891"/>
              <a:gd name="T93" fmla="*/ 2147483647 h 274"/>
              <a:gd name="T94" fmla="*/ 2147483647 w 891"/>
              <a:gd name="T95" fmla="*/ 2147483647 h 274"/>
              <a:gd name="T96" fmla="*/ 2147483647 w 891"/>
              <a:gd name="T97" fmla="*/ 2147483647 h 274"/>
              <a:gd name="T98" fmla="*/ 2147483647 w 891"/>
              <a:gd name="T99" fmla="*/ 2147483647 h 274"/>
              <a:gd name="T100" fmla="*/ 2147483647 w 891"/>
              <a:gd name="T101" fmla="*/ 2147483647 h 274"/>
              <a:gd name="T102" fmla="*/ 2147483647 w 891"/>
              <a:gd name="T103" fmla="*/ 2147483647 h 274"/>
              <a:gd name="T104" fmla="*/ 2147483647 w 891"/>
              <a:gd name="T105" fmla="*/ 2147483647 h 274"/>
              <a:gd name="T106" fmla="*/ 2147483647 w 891"/>
              <a:gd name="T107" fmla="*/ 2147483647 h 274"/>
              <a:gd name="T108" fmla="*/ 2147483647 w 891"/>
              <a:gd name="T109" fmla="*/ 2147483647 h 274"/>
              <a:gd name="T110" fmla="*/ 2147483647 w 891"/>
              <a:gd name="T111" fmla="*/ 2147483647 h 274"/>
              <a:gd name="T112" fmla="*/ 2147483647 w 891"/>
              <a:gd name="T113" fmla="*/ 2147483647 h 274"/>
              <a:gd name="T114" fmla="*/ 2147483647 w 891"/>
              <a:gd name="T115" fmla="*/ 2147483647 h 274"/>
              <a:gd name="T116" fmla="*/ 2147483647 w 891"/>
              <a:gd name="T117" fmla="*/ 2147483647 h 274"/>
              <a:gd name="T118" fmla="*/ 2147483647 w 891"/>
              <a:gd name="T119" fmla="*/ 2147483647 h 274"/>
              <a:gd name="T120" fmla="*/ 2147483647 w 891"/>
              <a:gd name="T121" fmla="*/ 2147483647 h 274"/>
              <a:gd name="T122" fmla="*/ 2147483647 w 891"/>
              <a:gd name="T123" fmla="*/ 2147483647 h 274"/>
              <a:gd name="T124" fmla="*/ 2147483647 w 891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91"/>
              <a:gd name="T190" fmla="*/ 0 h 274"/>
              <a:gd name="T191" fmla="*/ 891 w 891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91" h="274">
                <a:moveTo>
                  <a:pt x="0" y="59"/>
                </a:moveTo>
                <a:lnTo>
                  <a:pt x="1" y="59"/>
                </a:lnTo>
                <a:lnTo>
                  <a:pt x="3" y="58"/>
                </a:lnTo>
                <a:lnTo>
                  <a:pt x="5" y="57"/>
                </a:lnTo>
                <a:lnTo>
                  <a:pt x="7" y="55"/>
                </a:lnTo>
                <a:lnTo>
                  <a:pt x="8" y="55"/>
                </a:lnTo>
                <a:lnTo>
                  <a:pt x="9" y="54"/>
                </a:lnTo>
                <a:lnTo>
                  <a:pt x="9" y="53"/>
                </a:lnTo>
                <a:lnTo>
                  <a:pt x="12" y="53"/>
                </a:lnTo>
                <a:lnTo>
                  <a:pt x="16" y="53"/>
                </a:lnTo>
                <a:lnTo>
                  <a:pt x="20" y="54"/>
                </a:lnTo>
                <a:lnTo>
                  <a:pt x="20" y="55"/>
                </a:lnTo>
                <a:lnTo>
                  <a:pt x="25" y="58"/>
                </a:lnTo>
                <a:lnTo>
                  <a:pt x="26" y="57"/>
                </a:lnTo>
                <a:lnTo>
                  <a:pt x="31" y="56"/>
                </a:lnTo>
                <a:lnTo>
                  <a:pt x="35" y="56"/>
                </a:lnTo>
                <a:lnTo>
                  <a:pt x="39" y="57"/>
                </a:lnTo>
                <a:lnTo>
                  <a:pt x="41" y="57"/>
                </a:lnTo>
                <a:lnTo>
                  <a:pt x="45" y="58"/>
                </a:lnTo>
                <a:lnTo>
                  <a:pt x="49" y="60"/>
                </a:lnTo>
                <a:lnTo>
                  <a:pt x="57" y="63"/>
                </a:lnTo>
                <a:lnTo>
                  <a:pt x="62" y="65"/>
                </a:lnTo>
                <a:lnTo>
                  <a:pt x="63" y="65"/>
                </a:lnTo>
                <a:lnTo>
                  <a:pt x="66" y="66"/>
                </a:lnTo>
                <a:lnTo>
                  <a:pt x="70" y="68"/>
                </a:lnTo>
                <a:lnTo>
                  <a:pt x="72" y="72"/>
                </a:lnTo>
                <a:lnTo>
                  <a:pt x="71" y="75"/>
                </a:lnTo>
                <a:lnTo>
                  <a:pt x="66" y="77"/>
                </a:lnTo>
                <a:lnTo>
                  <a:pt x="66" y="78"/>
                </a:lnTo>
                <a:lnTo>
                  <a:pt x="62" y="79"/>
                </a:lnTo>
                <a:lnTo>
                  <a:pt x="58" y="79"/>
                </a:lnTo>
                <a:lnTo>
                  <a:pt x="54" y="79"/>
                </a:lnTo>
                <a:lnTo>
                  <a:pt x="50" y="77"/>
                </a:lnTo>
                <a:lnTo>
                  <a:pt x="47" y="77"/>
                </a:lnTo>
                <a:lnTo>
                  <a:pt x="43" y="76"/>
                </a:lnTo>
                <a:lnTo>
                  <a:pt x="39" y="75"/>
                </a:lnTo>
                <a:lnTo>
                  <a:pt x="36" y="76"/>
                </a:lnTo>
                <a:lnTo>
                  <a:pt x="32" y="74"/>
                </a:lnTo>
                <a:lnTo>
                  <a:pt x="28" y="73"/>
                </a:lnTo>
                <a:lnTo>
                  <a:pt x="24" y="71"/>
                </a:lnTo>
                <a:lnTo>
                  <a:pt x="23" y="71"/>
                </a:lnTo>
                <a:lnTo>
                  <a:pt x="27" y="75"/>
                </a:lnTo>
                <a:lnTo>
                  <a:pt x="29" y="75"/>
                </a:lnTo>
                <a:lnTo>
                  <a:pt x="31" y="76"/>
                </a:lnTo>
                <a:lnTo>
                  <a:pt x="30" y="77"/>
                </a:lnTo>
                <a:lnTo>
                  <a:pt x="32" y="77"/>
                </a:lnTo>
                <a:lnTo>
                  <a:pt x="36" y="79"/>
                </a:lnTo>
                <a:lnTo>
                  <a:pt x="39" y="83"/>
                </a:lnTo>
                <a:lnTo>
                  <a:pt x="40" y="87"/>
                </a:lnTo>
                <a:lnTo>
                  <a:pt x="42" y="88"/>
                </a:lnTo>
                <a:lnTo>
                  <a:pt x="41" y="90"/>
                </a:lnTo>
                <a:lnTo>
                  <a:pt x="42" y="91"/>
                </a:lnTo>
                <a:lnTo>
                  <a:pt x="46" y="91"/>
                </a:lnTo>
                <a:lnTo>
                  <a:pt x="50" y="94"/>
                </a:lnTo>
                <a:lnTo>
                  <a:pt x="51" y="94"/>
                </a:lnTo>
                <a:lnTo>
                  <a:pt x="55" y="95"/>
                </a:lnTo>
                <a:lnTo>
                  <a:pt x="59" y="95"/>
                </a:lnTo>
                <a:lnTo>
                  <a:pt x="60" y="95"/>
                </a:lnTo>
                <a:lnTo>
                  <a:pt x="55" y="91"/>
                </a:lnTo>
                <a:lnTo>
                  <a:pt x="51" y="89"/>
                </a:lnTo>
                <a:lnTo>
                  <a:pt x="51" y="87"/>
                </a:lnTo>
                <a:lnTo>
                  <a:pt x="55" y="86"/>
                </a:lnTo>
                <a:lnTo>
                  <a:pt x="56" y="87"/>
                </a:lnTo>
                <a:lnTo>
                  <a:pt x="60" y="88"/>
                </a:lnTo>
                <a:lnTo>
                  <a:pt x="64" y="89"/>
                </a:lnTo>
                <a:lnTo>
                  <a:pt x="69" y="90"/>
                </a:lnTo>
                <a:lnTo>
                  <a:pt x="69" y="89"/>
                </a:lnTo>
                <a:lnTo>
                  <a:pt x="73" y="90"/>
                </a:lnTo>
                <a:lnTo>
                  <a:pt x="71" y="87"/>
                </a:lnTo>
                <a:lnTo>
                  <a:pt x="69" y="86"/>
                </a:lnTo>
                <a:lnTo>
                  <a:pt x="68" y="82"/>
                </a:lnTo>
                <a:lnTo>
                  <a:pt x="72" y="79"/>
                </a:lnTo>
                <a:lnTo>
                  <a:pt x="76" y="78"/>
                </a:lnTo>
                <a:lnTo>
                  <a:pt x="80" y="76"/>
                </a:lnTo>
                <a:lnTo>
                  <a:pt x="84" y="76"/>
                </a:lnTo>
                <a:lnTo>
                  <a:pt x="88" y="79"/>
                </a:lnTo>
                <a:lnTo>
                  <a:pt x="90" y="80"/>
                </a:lnTo>
                <a:lnTo>
                  <a:pt x="89" y="76"/>
                </a:lnTo>
                <a:lnTo>
                  <a:pt x="90" y="76"/>
                </a:lnTo>
                <a:lnTo>
                  <a:pt x="89" y="72"/>
                </a:lnTo>
                <a:lnTo>
                  <a:pt x="86" y="67"/>
                </a:lnTo>
                <a:lnTo>
                  <a:pt x="86" y="63"/>
                </a:lnTo>
                <a:lnTo>
                  <a:pt x="85" y="63"/>
                </a:lnTo>
                <a:lnTo>
                  <a:pt x="81" y="61"/>
                </a:lnTo>
                <a:lnTo>
                  <a:pt x="87" y="61"/>
                </a:lnTo>
                <a:lnTo>
                  <a:pt x="89" y="61"/>
                </a:lnTo>
                <a:lnTo>
                  <a:pt x="93" y="61"/>
                </a:lnTo>
                <a:lnTo>
                  <a:pt x="97" y="64"/>
                </a:lnTo>
                <a:lnTo>
                  <a:pt x="93" y="67"/>
                </a:lnTo>
                <a:lnTo>
                  <a:pt x="91" y="69"/>
                </a:lnTo>
                <a:lnTo>
                  <a:pt x="92" y="70"/>
                </a:lnTo>
                <a:lnTo>
                  <a:pt x="96" y="72"/>
                </a:lnTo>
                <a:lnTo>
                  <a:pt x="98" y="74"/>
                </a:lnTo>
                <a:lnTo>
                  <a:pt x="102" y="73"/>
                </a:lnTo>
                <a:lnTo>
                  <a:pt x="106" y="73"/>
                </a:lnTo>
                <a:lnTo>
                  <a:pt x="107" y="69"/>
                </a:lnTo>
                <a:lnTo>
                  <a:pt x="111" y="67"/>
                </a:lnTo>
                <a:lnTo>
                  <a:pt x="115" y="65"/>
                </a:lnTo>
                <a:lnTo>
                  <a:pt x="117" y="65"/>
                </a:lnTo>
                <a:lnTo>
                  <a:pt x="121" y="62"/>
                </a:lnTo>
                <a:lnTo>
                  <a:pt x="125" y="62"/>
                </a:lnTo>
                <a:lnTo>
                  <a:pt x="129" y="62"/>
                </a:lnTo>
                <a:lnTo>
                  <a:pt x="133" y="59"/>
                </a:lnTo>
                <a:lnTo>
                  <a:pt x="137" y="58"/>
                </a:lnTo>
                <a:lnTo>
                  <a:pt x="137" y="62"/>
                </a:lnTo>
                <a:lnTo>
                  <a:pt x="134" y="63"/>
                </a:lnTo>
                <a:lnTo>
                  <a:pt x="138" y="63"/>
                </a:lnTo>
                <a:lnTo>
                  <a:pt x="139" y="64"/>
                </a:lnTo>
                <a:lnTo>
                  <a:pt x="143" y="62"/>
                </a:lnTo>
                <a:lnTo>
                  <a:pt x="147" y="61"/>
                </a:lnTo>
                <a:lnTo>
                  <a:pt x="151" y="60"/>
                </a:lnTo>
                <a:lnTo>
                  <a:pt x="155" y="61"/>
                </a:lnTo>
                <a:lnTo>
                  <a:pt x="159" y="60"/>
                </a:lnTo>
                <a:lnTo>
                  <a:pt x="163" y="58"/>
                </a:lnTo>
                <a:lnTo>
                  <a:pt x="165" y="62"/>
                </a:lnTo>
                <a:lnTo>
                  <a:pt x="169" y="62"/>
                </a:lnTo>
                <a:lnTo>
                  <a:pt x="169" y="60"/>
                </a:lnTo>
                <a:lnTo>
                  <a:pt x="173" y="59"/>
                </a:lnTo>
                <a:lnTo>
                  <a:pt x="169" y="55"/>
                </a:lnTo>
                <a:lnTo>
                  <a:pt x="173" y="53"/>
                </a:lnTo>
                <a:lnTo>
                  <a:pt x="177" y="53"/>
                </a:lnTo>
                <a:lnTo>
                  <a:pt x="180" y="53"/>
                </a:lnTo>
                <a:lnTo>
                  <a:pt x="185" y="53"/>
                </a:lnTo>
                <a:lnTo>
                  <a:pt x="189" y="54"/>
                </a:lnTo>
                <a:lnTo>
                  <a:pt x="193" y="55"/>
                </a:lnTo>
                <a:lnTo>
                  <a:pt x="193" y="57"/>
                </a:lnTo>
                <a:lnTo>
                  <a:pt x="194" y="56"/>
                </a:lnTo>
                <a:lnTo>
                  <a:pt x="198" y="57"/>
                </a:lnTo>
                <a:lnTo>
                  <a:pt x="202" y="58"/>
                </a:lnTo>
                <a:lnTo>
                  <a:pt x="206" y="59"/>
                </a:lnTo>
                <a:lnTo>
                  <a:pt x="210" y="61"/>
                </a:lnTo>
                <a:lnTo>
                  <a:pt x="214" y="63"/>
                </a:lnTo>
                <a:lnTo>
                  <a:pt x="216" y="63"/>
                </a:lnTo>
                <a:lnTo>
                  <a:pt x="216" y="59"/>
                </a:lnTo>
                <a:lnTo>
                  <a:pt x="211" y="57"/>
                </a:lnTo>
                <a:lnTo>
                  <a:pt x="207" y="54"/>
                </a:lnTo>
                <a:lnTo>
                  <a:pt x="203" y="53"/>
                </a:lnTo>
                <a:lnTo>
                  <a:pt x="201" y="51"/>
                </a:lnTo>
                <a:lnTo>
                  <a:pt x="202" y="51"/>
                </a:lnTo>
                <a:lnTo>
                  <a:pt x="200" y="47"/>
                </a:lnTo>
                <a:lnTo>
                  <a:pt x="196" y="45"/>
                </a:lnTo>
                <a:lnTo>
                  <a:pt x="200" y="41"/>
                </a:lnTo>
                <a:lnTo>
                  <a:pt x="202" y="37"/>
                </a:lnTo>
                <a:lnTo>
                  <a:pt x="202" y="32"/>
                </a:lnTo>
                <a:lnTo>
                  <a:pt x="206" y="31"/>
                </a:lnTo>
                <a:lnTo>
                  <a:pt x="212" y="31"/>
                </a:lnTo>
                <a:lnTo>
                  <a:pt x="217" y="32"/>
                </a:lnTo>
                <a:lnTo>
                  <a:pt x="221" y="33"/>
                </a:lnTo>
                <a:lnTo>
                  <a:pt x="223" y="37"/>
                </a:lnTo>
                <a:lnTo>
                  <a:pt x="221" y="41"/>
                </a:lnTo>
                <a:lnTo>
                  <a:pt x="225" y="43"/>
                </a:lnTo>
                <a:lnTo>
                  <a:pt x="229" y="47"/>
                </a:lnTo>
                <a:lnTo>
                  <a:pt x="230" y="51"/>
                </a:lnTo>
                <a:lnTo>
                  <a:pt x="232" y="54"/>
                </a:lnTo>
                <a:lnTo>
                  <a:pt x="234" y="58"/>
                </a:lnTo>
                <a:lnTo>
                  <a:pt x="239" y="60"/>
                </a:lnTo>
                <a:lnTo>
                  <a:pt x="240" y="64"/>
                </a:lnTo>
                <a:lnTo>
                  <a:pt x="240" y="68"/>
                </a:lnTo>
                <a:lnTo>
                  <a:pt x="240" y="69"/>
                </a:lnTo>
                <a:lnTo>
                  <a:pt x="237" y="73"/>
                </a:lnTo>
                <a:lnTo>
                  <a:pt x="233" y="74"/>
                </a:lnTo>
                <a:lnTo>
                  <a:pt x="229" y="74"/>
                </a:lnTo>
                <a:lnTo>
                  <a:pt x="223" y="74"/>
                </a:lnTo>
                <a:lnTo>
                  <a:pt x="226" y="76"/>
                </a:lnTo>
                <a:lnTo>
                  <a:pt x="230" y="76"/>
                </a:lnTo>
                <a:lnTo>
                  <a:pt x="234" y="77"/>
                </a:lnTo>
                <a:lnTo>
                  <a:pt x="238" y="77"/>
                </a:lnTo>
                <a:lnTo>
                  <a:pt x="242" y="78"/>
                </a:lnTo>
                <a:lnTo>
                  <a:pt x="244" y="75"/>
                </a:lnTo>
                <a:lnTo>
                  <a:pt x="248" y="73"/>
                </a:lnTo>
                <a:lnTo>
                  <a:pt x="249" y="69"/>
                </a:lnTo>
                <a:lnTo>
                  <a:pt x="250" y="65"/>
                </a:lnTo>
                <a:lnTo>
                  <a:pt x="246" y="61"/>
                </a:lnTo>
                <a:lnTo>
                  <a:pt x="250" y="59"/>
                </a:lnTo>
                <a:lnTo>
                  <a:pt x="254" y="58"/>
                </a:lnTo>
                <a:lnTo>
                  <a:pt x="258" y="60"/>
                </a:lnTo>
                <a:lnTo>
                  <a:pt x="262" y="63"/>
                </a:lnTo>
                <a:lnTo>
                  <a:pt x="266" y="67"/>
                </a:lnTo>
                <a:lnTo>
                  <a:pt x="269" y="68"/>
                </a:lnTo>
                <a:lnTo>
                  <a:pt x="272" y="68"/>
                </a:lnTo>
                <a:lnTo>
                  <a:pt x="268" y="67"/>
                </a:lnTo>
                <a:lnTo>
                  <a:pt x="267" y="63"/>
                </a:lnTo>
                <a:lnTo>
                  <a:pt x="263" y="60"/>
                </a:lnTo>
                <a:lnTo>
                  <a:pt x="258" y="58"/>
                </a:lnTo>
                <a:lnTo>
                  <a:pt x="250" y="56"/>
                </a:lnTo>
                <a:lnTo>
                  <a:pt x="246" y="58"/>
                </a:lnTo>
                <a:lnTo>
                  <a:pt x="242" y="57"/>
                </a:lnTo>
                <a:lnTo>
                  <a:pt x="238" y="54"/>
                </a:lnTo>
                <a:lnTo>
                  <a:pt x="236" y="51"/>
                </a:lnTo>
                <a:lnTo>
                  <a:pt x="237" y="47"/>
                </a:lnTo>
                <a:lnTo>
                  <a:pt x="233" y="44"/>
                </a:lnTo>
                <a:lnTo>
                  <a:pt x="229" y="42"/>
                </a:lnTo>
                <a:lnTo>
                  <a:pt x="231" y="38"/>
                </a:lnTo>
                <a:lnTo>
                  <a:pt x="232" y="37"/>
                </a:lnTo>
                <a:lnTo>
                  <a:pt x="234" y="35"/>
                </a:lnTo>
                <a:lnTo>
                  <a:pt x="231" y="31"/>
                </a:lnTo>
                <a:lnTo>
                  <a:pt x="235" y="33"/>
                </a:lnTo>
                <a:lnTo>
                  <a:pt x="237" y="37"/>
                </a:lnTo>
                <a:lnTo>
                  <a:pt x="236" y="38"/>
                </a:lnTo>
                <a:lnTo>
                  <a:pt x="240" y="42"/>
                </a:lnTo>
                <a:lnTo>
                  <a:pt x="244" y="43"/>
                </a:lnTo>
                <a:lnTo>
                  <a:pt x="248" y="43"/>
                </a:lnTo>
                <a:lnTo>
                  <a:pt x="252" y="43"/>
                </a:lnTo>
                <a:lnTo>
                  <a:pt x="254" y="44"/>
                </a:lnTo>
                <a:lnTo>
                  <a:pt x="258" y="44"/>
                </a:lnTo>
                <a:lnTo>
                  <a:pt x="254" y="42"/>
                </a:lnTo>
                <a:lnTo>
                  <a:pt x="249" y="42"/>
                </a:lnTo>
                <a:lnTo>
                  <a:pt x="245" y="41"/>
                </a:lnTo>
                <a:lnTo>
                  <a:pt x="241" y="37"/>
                </a:lnTo>
                <a:lnTo>
                  <a:pt x="245" y="37"/>
                </a:lnTo>
                <a:lnTo>
                  <a:pt x="247" y="38"/>
                </a:lnTo>
                <a:lnTo>
                  <a:pt x="251" y="37"/>
                </a:lnTo>
                <a:lnTo>
                  <a:pt x="247" y="36"/>
                </a:lnTo>
                <a:lnTo>
                  <a:pt x="251" y="35"/>
                </a:lnTo>
                <a:lnTo>
                  <a:pt x="251" y="34"/>
                </a:lnTo>
                <a:lnTo>
                  <a:pt x="255" y="34"/>
                </a:lnTo>
                <a:lnTo>
                  <a:pt x="260" y="36"/>
                </a:lnTo>
                <a:lnTo>
                  <a:pt x="265" y="37"/>
                </a:lnTo>
                <a:lnTo>
                  <a:pt x="267" y="38"/>
                </a:lnTo>
                <a:lnTo>
                  <a:pt x="271" y="39"/>
                </a:lnTo>
                <a:lnTo>
                  <a:pt x="275" y="39"/>
                </a:lnTo>
                <a:lnTo>
                  <a:pt x="275" y="38"/>
                </a:lnTo>
                <a:lnTo>
                  <a:pt x="269" y="35"/>
                </a:lnTo>
                <a:lnTo>
                  <a:pt x="266" y="35"/>
                </a:lnTo>
                <a:lnTo>
                  <a:pt x="262" y="34"/>
                </a:lnTo>
                <a:lnTo>
                  <a:pt x="258" y="30"/>
                </a:lnTo>
                <a:lnTo>
                  <a:pt x="262" y="26"/>
                </a:lnTo>
                <a:lnTo>
                  <a:pt x="270" y="26"/>
                </a:lnTo>
                <a:lnTo>
                  <a:pt x="274" y="26"/>
                </a:lnTo>
                <a:lnTo>
                  <a:pt x="279" y="26"/>
                </a:lnTo>
                <a:lnTo>
                  <a:pt x="283" y="25"/>
                </a:lnTo>
                <a:lnTo>
                  <a:pt x="287" y="25"/>
                </a:lnTo>
                <a:lnTo>
                  <a:pt x="287" y="23"/>
                </a:lnTo>
                <a:lnTo>
                  <a:pt x="283" y="21"/>
                </a:lnTo>
                <a:lnTo>
                  <a:pt x="284" y="21"/>
                </a:lnTo>
                <a:lnTo>
                  <a:pt x="280" y="19"/>
                </a:lnTo>
                <a:lnTo>
                  <a:pt x="285" y="17"/>
                </a:lnTo>
                <a:lnTo>
                  <a:pt x="280" y="17"/>
                </a:lnTo>
                <a:lnTo>
                  <a:pt x="280" y="16"/>
                </a:lnTo>
                <a:lnTo>
                  <a:pt x="284" y="16"/>
                </a:lnTo>
                <a:lnTo>
                  <a:pt x="288" y="15"/>
                </a:lnTo>
                <a:lnTo>
                  <a:pt x="288" y="14"/>
                </a:lnTo>
                <a:lnTo>
                  <a:pt x="292" y="14"/>
                </a:lnTo>
                <a:lnTo>
                  <a:pt x="292" y="13"/>
                </a:lnTo>
                <a:lnTo>
                  <a:pt x="295" y="13"/>
                </a:lnTo>
                <a:lnTo>
                  <a:pt x="299" y="13"/>
                </a:lnTo>
                <a:lnTo>
                  <a:pt x="307" y="11"/>
                </a:lnTo>
                <a:lnTo>
                  <a:pt x="305" y="11"/>
                </a:lnTo>
                <a:lnTo>
                  <a:pt x="309" y="10"/>
                </a:lnTo>
                <a:lnTo>
                  <a:pt x="314" y="10"/>
                </a:lnTo>
                <a:lnTo>
                  <a:pt x="318" y="12"/>
                </a:lnTo>
                <a:lnTo>
                  <a:pt x="322" y="12"/>
                </a:lnTo>
                <a:lnTo>
                  <a:pt x="324" y="11"/>
                </a:lnTo>
                <a:lnTo>
                  <a:pt x="328" y="10"/>
                </a:lnTo>
                <a:lnTo>
                  <a:pt x="332" y="10"/>
                </a:lnTo>
                <a:lnTo>
                  <a:pt x="336" y="11"/>
                </a:lnTo>
                <a:lnTo>
                  <a:pt x="337" y="11"/>
                </a:lnTo>
                <a:lnTo>
                  <a:pt x="335" y="9"/>
                </a:lnTo>
                <a:lnTo>
                  <a:pt x="331" y="8"/>
                </a:lnTo>
                <a:lnTo>
                  <a:pt x="339" y="8"/>
                </a:lnTo>
                <a:lnTo>
                  <a:pt x="337" y="4"/>
                </a:lnTo>
                <a:lnTo>
                  <a:pt x="339" y="2"/>
                </a:lnTo>
                <a:lnTo>
                  <a:pt x="343" y="1"/>
                </a:lnTo>
                <a:lnTo>
                  <a:pt x="347" y="0"/>
                </a:lnTo>
                <a:lnTo>
                  <a:pt x="352" y="1"/>
                </a:lnTo>
                <a:lnTo>
                  <a:pt x="356" y="3"/>
                </a:lnTo>
                <a:lnTo>
                  <a:pt x="352" y="4"/>
                </a:lnTo>
                <a:lnTo>
                  <a:pt x="356" y="4"/>
                </a:lnTo>
                <a:lnTo>
                  <a:pt x="361" y="4"/>
                </a:lnTo>
                <a:lnTo>
                  <a:pt x="365" y="8"/>
                </a:lnTo>
                <a:lnTo>
                  <a:pt x="369" y="8"/>
                </a:lnTo>
                <a:lnTo>
                  <a:pt x="373" y="6"/>
                </a:lnTo>
                <a:lnTo>
                  <a:pt x="382" y="6"/>
                </a:lnTo>
                <a:lnTo>
                  <a:pt x="386" y="6"/>
                </a:lnTo>
                <a:lnTo>
                  <a:pt x="390" y="7"/>
                </a:lnTo>
                <a:lnTo>
                  <a:pt x="394" y="8"/>
                </a:lnTo>
                <a:lnTo>
                  <a:pt x="399" y="10"/>
                </a:lnTo>
                <a:lnTo>
                  <a:pt x="403" y="11"/>
                </a:lnTo>
                <a:lnTo>
                  <a:pt x="407" y="13"/>
                </a:lnTo>
                <a:lnTo>
                  <a:pt x="405" y="13"/>
                </a:lnTo>
                <a:lnTo>
                  <a:pt x="401" y="13"/>
                </a:lnTo>
                <a:lnTo>
                  <a:pt x="405" y="14"/>
                </a:lnTo>
                <a:lnTo>
                  <a:pt x="406" y="18"/>
                </a:lnTo>
                <a:lnTo>
                  <a:pt x="402" y="20"/>
                </a:lnTo>
                <a:lnTo>
                  <a:pt x="398" y="21"/>
                </a:lnTo>
                <a:lnTo>
                  <a:pt x="396" y="24"/>
                </a:lnTo>
                <a:lnTo>
                  <a:pt x="392" y="27"/>
                </a:lnTo>
                <a:lnTo>
                  <a:pt x="388" y="28"/>
                </a:lnTo>
                <a:lnTo>
                  <a:pt x="383" y="32"/>
                </a:lnTo>
                <a:lnTo>
                  <a:pt x="388" y="31"/>
                </a:lnTo>
                <a:lnTo>
                  <a:pt x="387" y="29"/>
                </a:lnTo>
                <a:lnTo>
                  <a:pt x="391" y="30"/>
                </a:lnTo>
                <a:lnTo>
                  <a:pt x="396" y="29"/>
                </a:lnTo>
                <a:lnTo>
                  <a:pt x="400" y="27"/>
                </a:lnTo>
                <a:lnTo>
                  <a:pt x="404" y="27"/>
                </a:lnTo>
                <a:lnTo>
                  <a:pt x="407" y="26"/>
                </a:lnTo>
                <a:lnTo>
                  <a:pt x="406" y="25"/>
                </a:lnTo>
                <a:lnTo>
                  <a:pt x="402" y="26"/>
                </a:lnTo>
                <a:lnTo>
                  <a:pt x="400" y="24"/>
                </a:lnTo>
                <a:lnTo>
                  <a:pt x="404" y="24"/>
                </a:lnTo>
                <a:lnTo>
                  <a:pt x="408" y="25"/>
                </a:lnTo>
                <a:lnTo>
                  <a:pt x="411" y="25"/>
                </a:lnTo>
                <a:lnTo>
                  <a:pt x="415" y="24"/>
                </a:lnTo>
                <a:lnTo>
                  <a:pt x="419" y="26"/>
                </a:lnTo>
                <a:lnTo>
                  <a:pt x="423" y="29"/>
                </a:lnTo>
                <a:lnTo>
                  <a:pt x="423" y="27"/>
                </a:lnTo>
                <a:lnTo>
                  <a:pt x="427" y="27"/>
                </a:lnTo>
                <a:lnTo>
                  <a:pt x="431" y="26"/>
                </a:lnTo>
                <a:lnTo>
                  <a:pt x="435" y="26"/>
                </a:lnTo>
                <a:lnTo>
                  <a:pt x="439" y="27"/>
                </a:lnTo>
                <a:lnTo>
                  <a:pt x="443" y="27"/>
                </a:lnTo>
                <a:lnTo>
                  <a:pt x="448" y="29"/>
                </a:lnTo>
                <a:lnTo>
                  <a:pt x="452" y="30"/>
                </a:lnTo>
                <a:lnTo>
                  <a:pt x="456" y="30"/>
                </a:lnTo>
                <a:lnTo>
                  <a:pt x="458" y="30"/>
                </a:lnTo>
                <a:lnTo>
                  <a:pt x="460" y="31"/>
                </a:lnTo>
                <a:lnTo>
                  <a:pt x="470" y="31"/>
                </a:lnTo>
                <a:lnTo>
                  <a:pt x="474" y="30"/>
                </a:lnTo>
                <a:lnTo>
                  <a:pt x="475" y="29"/>
                </a:lnTo>
                <a:lnTo>
                  <a:pt x="473" y="25"/>
                </a:lnTo>
                <a:lnTo>
                  <a:pt x="477" y="26"/>
                </a:lnTo>
                <a:lnTo>
                  <a:pt x="482" y="27"/>
                </a:lnTo>
                <a:lnTo>
                  <a:pt x="486" y="27"/>
                </a:lnTo>
                <a:lnTo>
                  <a:pt x="487" y="28"/>
                </a:lnTo>
                <a:lnTo>
                  <a:pt x="488" y="28"/>
                </a:lnTo>
                <a:lnTo>
                  <a:pt x="492" y="27"/>
                </a:lnTo>
                <a:lnTo>
                  <a:pt x="494" y="27"/>
                </a:lnTo>
                <a:lnTo>
                  <a:pt x="497" y="29"/>
                </a:lnTo>
                <a:lnTo>
                  <a:pt x="501" y="29"/>
                </a:lnTo>
                <a:lnTo>
                  <a:pt x="501" y="30"/>
                </a:lnTo>
                <a:lnTo>
                  <a:pt x="501" y="31"/>
                </a:lnTo>
                <a:lnTo>
                  <a:pt x="506" y="32"/>
                </a:lnTo>
                <a:lnTo>
                  <a:pt x="504" y="32"/>
                </a:lnTo>
                <a:lnTo>
                  <a:pt x="507" y="33"/>
                </a:lnTo>
                <a:lnTo>
                  <a:pt x="506" y="33"/>
                </a:lnTo>
                <a:lnTo>
                  <a:pt x="504" y="34"/>
                </a:lnTo>
                <a:lnTo>
                  <a:pt x="508" y="34"/>
                </a:lnTo>
                <a:lnTo>
                  <a:pt x="509" y="34"/>
                </a:lnTo>
                <a:lnTo>
                  <a:pt x="511" y="35"/>
                </a:lnTo>
                <a:lnTo>
                  <a:pt x="508" y="36"/>
                </a:lnTo>
                <a:lnTo>
                  <a:pt x="505" y="36"/>
                </a:lnTo>
                <a:lnTo>
                  <a:pt x="506" y="36"/>
                </a:lnTo>
                <a:lnTo>
                  <a:pt x="506" y="37"/>
                </a:lnTo>
                <a:lnTo>
                  <a:pt x="507" y="37"/>
                </a:lnTo>
                <a:lnTo>
                  <a:pt x="511" y="37"/>
                </a:lnTo>
                <a:lnTo>
                  <a:pt x="519" y="42"/>
                </a:lnTo>
                <a:lnTo>
                  <a:pt x="524" y="44"/>
                </a:lnTo>
                <a:lnTo>
                  <a:pt x="528" y="45"/>
                </a:lnTo>
                <a:lnTo>
                  <a:pt x="532" y="46"/>
                </a:lnTo>
                <a:lnTo>
                  <a:pt x="533" y="44"/>
                </a:lnTo>
                <a:lnTo>
                  <a:pt x="530" y="39"/>
                </a:lnTo>
                <a:lnTo>
                  <a:pt x="535" y="39"/>
                </a:lnTo>
                <a:lnTo>
                  <a:pt x="539" y="41"/>
                </a:lnTo>
                <a:lnTo>
                  <a:pt x="543" y="41"/>
                </a:lnTo>
                <a:lnTo>
                  <a:pt x="545" y="41"/>
                </a:lnTo>
                <a:lnTo>
                  <a:pt x="549" y="40"/>
                </a:lnTo>
                <a:lnTo>
                  <a:pt x="553" y="41"/>
                </a:lnTo>
                <a:lnTo>
                  <a:pt x="558" y="41"/>
                </a:lnTo>
                <a:lnTo>
                  <a:pt x="562" y="42"/>
                </a:lnTo>
                <a:lnTo>
                  <a:pt x="566" y="40"/>
                </a:lnTo>
                <a:lnTo>
                  <a:pt x="570" y="41"/>
                </a:lnTo>
                <a:lnTo>
                  <a:pt x="572" y="41"/>
                </a:lnTo>
                <a:lnTo>
                  <a:pt x="570" y="40"/>
                </a:lnTo>
                <a:lnTo>
                  <a:pt x="566" y="36"/>
                </a:lnTo>
                <a:lnTo>
                  <a:pt x="565" y="36"/>
                </a:lnTo>
                <a:lnTo>
                  <a:pt x="563" y="34"/>
                </a:lnTo>
                <a:lnTo>
                  <a:pt x="567" y="33"/>
                </a:lnTo>
                <a:lnTo>
                  <a:pt x="563" y="31"/>
                </a:lnTo>
                <a:lnTo>
                  <a:pt x="567" y="32"/>
                </a:lnTo>
                <a:lnTo>
                  <a:pt x="571" y="32"/>
                </a:lnTo>
                <a:lnTo>
                  <a:pt x="579" y="32"/>
                </a:lnTo>
                <a:lnTo>
                  <a:pt x="584" y="33"/>
                </a:lnTo>
                <a:lnTo>
                  <a:pt x="588" y="33"/>
                </a:lnTo>
                <a:lnTo>
                  <a:pt x="592" y="34"/>
                </a:lnTo>
                <a:lnTo>
                  <a:pt x="596" y="35"/>
                </a:lnTo>
                <a:lnTo>
                  <a:pt x="592" y="35"/>
                </a:lnTo>
                <a:lnTo>
                  <a:pt x="588" y="34"/>
                </a:lnTo>
                <a:lnTo>
                  <a:pt x="586" y="35"/>
                </a:lnTo>
                <a:lnTo>
                  <a:pt x="586" y="36"/>
                </a:lnTo>
                <a:lnTo>
                  <a:pt x="587" y="36"/>
                </a:lnTo>
                <a:lnTo>
                  <a:pt x="591" y="35"/>
                </a:lnTo>
                <a:lnTo>
                  <a:pt x="595" y="35"/>
                </a:lnTo>
                <a:lnTo>
                  <a:pt x="600" y="37"/>
                </a:lnTo>
                <a:lnTo>
                  <a:pt x="597" y="39"/>
                </a:lnTo>
                <a:lnTo>
                  <a:pt x="601" y="37"/>
                </a:lnTo>
                <a:lnTo>
                  <a:pt x="601" y="35"/>
                </a:lnTo>
                <a:lnTo>
                  <a:pt x="605" y="35"/>
                </a:lnTo>
                <a:lnTo>
                  <a:pt x="609" y="35"/>
                </a:lnTo>
                <a:lnTo>
                  <a:pt x="613" y="36"/>
                </a:lnTo>
                <a:lnTo>
                  <a:pt x="617" y="38"/>
                </a:lnTo>
                <a:lnTo>
                  <a:pt x="615" y="39"/>
                </a:lnTo>
                <a:lnTo>
                  <a:pt x="619" y="39"/>
                </a:lnTo>
                <a:lnTo>
                  <a:pt x="623" y="41"/>
                </a:lnTo>
                <a:lnTo>
                  <a:pt x="626" y="43"/>
                </a:lnTo>
                <a:lnTo>
                  <a:pt x="630" y="41"/>
                </a:lnTo>
                <a:lnTo>
                  <a:pt x="634" y="42"/>
                </a:lnTo>
                <a:lnTo>
                  <a:pt x="638" y="44"/>
                </a:lnTo>
                <a:lnTo>
                  <a:pt x="636" y="44"/>
                </a:lnTo>
                <a:lnTo>
                  <a:pt x="640" y="45"/>
                </a:lnTo>
                <a:lnTo>
                  <a:pt x="644" y="45"/>
                </a:lnTo>
                <a:lnTo>
                  <a:pt x="648" y="45"/>
                </a:lnTo>
                <a:lnTo>
                  <a:pt x="651" y="44"/>
                </a:lnTo>
                <a:lnTo>
                  <a:pt x="655" y="44"/>
                </a:lnTo>
                <a:lnTo>
                  <a:pt x="667" y="44"/>
                </a:lnTo>
                <a:lnTo>
                  <a:pt x="671" y="44"/>
                </a:lnTo>
                <a:lnTo>
                  <a:pt x="675" y="45"/>
                </a:lnTo>
                <a:lnTo>
                  <a:pt x="680" y="46"/>
                </a:lnTo>
                <a:lnTo>
                  <a:pt x="684" y="47"/>
                </a:lnTo>
                <a:lnTo>
                  <a:pt x="685" y="48"/>
                </a:lnTo>
                <a:lnTo>
                  <a:pt x="687" y="50"/>
                </a:lnTo>
                <a:lnTo>
                  <a:pt x="689" y="51"/>
                </a:lnTo>
                <a:lnTo>
                  <a:pt x="691" y="53"/>
                </a:lnTo>
                <a:lnTo>
                  <a:pt x="694" y="53"/>
                </a:lnTo>
                <a:lnTo>
                  <a:pt x="698" y="54"/>
                </a:lnTo>
                <a:lnTo>
                  <a:pt x="699" y="54"/>
                </a:lnTo>
                <a:lnTo>
                  <a:pt x="700" y="54"/>
                </a:lnTo>
                <a:lnTo>
                  <a:pt x="703" y="53"/>
                </a:lnTo>
                <a:lnTo>
                  <a:pt x="705" y="53"/>
                </a:lnTo>
                <a:lnTo>
                  <a:pt x="709" y="53"/>
                </a:lnTo>
                <a:lnTo>
                  <a:pt x="713" y="53"/>
                </a:lnTo>
                <a:lnTo>
                  <a:pt x="717" y="54"/>
                </a:lnTo>
                <a:lnTo>
                  <a:pt x="722" y="54"/>
                </a:lnTo>
                <a:lnTo>
                  <a:pt x="727" y="54"/>
                </a:lnTo>
                <a:lnTo>
                  <a:pt x="731" y="54"/>
                </a:lnTo>
                <a:lnTo>
                  <a:pt x="735" y="53"/>
                </a:lnTo>
                <a:lnTo>
                  <a:pt x="739" y="56"/>
                </a:lnTo>
                <a:lnTo>
                  <a:pt x="743" y="57"/>
                </a:lnTo>
                <a:lnTo>
                  <a:pt x="747" y="58"/>
                </a:lnTo>
                <a:lnTo>
                  <a:pt x="751" y="60"/>
                </a:lnTo>
                <a:lnTo>
                  <a:pt x="757" y="60"/>
                </a:lnTo>
                <a:lnTo>
                  <a:pt x="757" y="58"/>
                </a:lnTo>
                <a:lnTo>
                  <a:pt x="752" y="55"/>
                </a:lnTo>
                <a:lnTo>
                  <a:pt x="748" y="54"/>
                </a:lnTo>
                <a:lnTo>
                  <a:pt x="744" y="51"/>
                </a:lnTo>
                <a:lnTo>
                  <a:pt x="743" y="50"/>
                </a:lnTo>
                <a:lnTo>
                  <a:pt x="747" y="51"/>
                </a:lnTo>
                <a:lnTo>
                  <a:pt x="751" y="51"/>
                </a:lnTo>
                <a:lnTo>
                  <a:pt x="752" y="51"/>
                </a:lnTo>
                <a:lnTo>
                  <a:pt x="756" y="51"/>
                </a:lnTo>
                <a:lnTo>
                  <a:pt x="760" y="53"/>
                </a:lnTo>
                <a:lnTo>
                  <a:pt x="760" y="51"/>
                </a:lnTo>
                <a:lnTo>
                  <a:pt x="765" y="52"/>
                </a:lnTo>
                <a:lnTo>
                  <a:pt x="769" y="52"/>
                </a:lnTo>
                <a:lnTo>
                  <a:pt x="771" y="52"/>
                </a:lnTo>
                <a:lnTo>
                  <a:pt x="775" y="52"/>
                </a:lnTo>
                <a:lnTo>
                  <a:pt x="780" y="53"/>
                </a:lnTo>
                <a:lnTo>
                  <a:pt x="784" y="53"/>
                </a:lnTo>
                <a:lnTo>
                  <a:pt x="788" y="55"/>
                </a:lnTo>
                <a:lnTo>
                  <a:pt x="792" y="55"/>
                </a:lnTo>
                <a:lnTo>
                  <a:pt x="796" y="56"/>
                </a:lnTo>
                <a:lnTo>
                  <a:pt x="800" y="57"/>
                </a:lnTo>
                <a:lnTo>
                  <a:pt x="805" y="58"/>
                </a:lnTo>
                <a:lnTo>
                  <a:pt x="808" y="58"/>
                </a:lnTo>
                <a:lnTo>
                  <a:pt x="812" y="60"/>
                </a:lnTo>
                <a:lnTo>
                  <a:pt x="816" y="61"/>
                </a:lnTo>
                <a:lnTo>
                  <a:pt x="821" y="62"/>
                </a:lnTo>
                <a:lnTo>
                  <a:pt x="825" y="63"/>
                </a:lnTo>
                <a:lnTo>
                  <a:pt x="825" y="64"/>
                </a:lnTo>
                <a:lnTo>
                  <a:pt x="829" y="64"/>
                </a:lnTo>
                <a:lnTo>
                  <a:pt x="834" y="65"/>
                </a:lnTo>
                <a:lnTo>
                  <a:pt x="838" y="66"/>
                </a:lnTo>
                <a:lnTo>
                  <a:pt x="842" y="67"/>
                </a:lnTo>
                <a:lnTo>
                  <a:pt x="843" y="67"/>
                </a:lnTo>
                <a:lnTo>
                  <a:pt x="845" y="68"/>
                </a:lnTo>
                <a:lnTo>
                  <a:pt x="849" y="69"/>
                </a:lnTo>
                <a:lnTo>
                  <a:pt x="853" y="72"/>
                </a:lnTo>
                <a:lnTo>
                  <a:pt x="857" y="75"/>
                </a:lnTo>
                <a:lnTo>
                  <a:pt x="861" y="77"/>
                </a:lnTo>
                <a:lnTo>
                  <a:pt x="865" y="78"/>
                </a:lnTo>
                <a:lnTo>
                  <a:pt x="861" y="75"/>
                </a:lnTo>
                <a:lnTo>
                  <a:pt x="859" y="74"/>
                </a:lnTo>
                <a:lnTo>
                  <a:pt x="855" y="72"/>
                </a:lnTo>
                <a:lnTo>
                  <a:pt x="859" y="72"/>
                </a:lnTo>
                <a:lnTo>
                  <a:pt x="863" y="72"/>
                </a:lnTo>
                <a:lnTo>
                  <a:pt x="867" y="72"/>
                </a:lnTo>
                <a:lnTo>
                  <a:pt x="872" y="73"/>
                </a:lnTo>
                <a:lnTo>
                  <a:pt x="876" y="75"/>
                </a:lnTo>
                <a:lnTo>
                  <a:pt x="880" y="76"/>
                </a:lnTo>
                <a:lnTo>
                  <a:pt x="884" y="77"/>
                </a:lnTo>
                <a:lnTo>
                  <a:pt x="888" y="78"/>
                </a:lnTo>
                <a:lnTo>
                  <a:pt x="890" y="79"/>
                </a:lnTo>
                <a:lnTo>
                  <a:pt x="891" y="80"/>
                </a:lnTo>
                <a:lnTo>
                  <a:pt x="890" y="82"/>
                </a:lnTo>
                <a:lnTo>
                  <a:pt x="885" y="83"/>
                </a:lnTo>
                <a:lnTo>
                  <a:pt x="881" y="83"/>
                </a:lnTo>
                <a:lnTo>
                  <a:pt x="885" y="85"/>
                </a:lnTo>
                <a:lnTo>
                  <a:pt x="886" y="88"/>
                </a:lnTo>
                <a:lnTo>
                  <a:pt x="890" y="92"/>
                </a:lnTo>
                <a:lnTo>
                  <a:pt x="885" y="90"/>
                </a:lnTo>
                <a:lnTo>
                  <a:pt x="886" y="91"/>
                </a:lnTo>
                <a:lnTo>
                  <a:pt x="882" y="90"/>
                </a:lnTo>
                <a:lnTo>
                  <a:pt x="880" y="89"/>
                </a:lnTo>
                <a:lnTo>
                  <a:pt x="878" y="89"/>
                </a:lnTo>
                <a:lnTo>
                  <a:pt x="874" y="88"/>
                </a:lnTo>
                <a:lnTo>
                  <a:pt x="870" y="88"/>
                </a:lnTo>
                <a:lnTo>
                  <a:pt x="862" y="83"/>
                </a:lnTo>
                <a:lnTo>
                  <a:pt x="858" y="83"/>
                </a:lnTo>
                <a:lnTo>
                  <a:pt x="854" y="83"/>
                </a:lnTo>
                <a:lnTo>
                  <a:pt x="849" y="83"/>
                </a:lnTo>
                <a:lnTo>
                  <a:pt x="845" y="81"/>
                </a:lnTo>
                <a:lnTo>
                  <a:pt x="841" y="80"/>
                </a:lnTo>
                <a:lnTo>
                  <a:pt x="837" y="78"/>
                </a:lnTo>
                <a:lnTo>
                  <a:pt x="836" y="77"/>
                </a:lnTo>
                <a:lnTo>
                  <a:pt x="840" y="81"/>
                </a:lnTo>
                <a:lnTo>
                  <a:pt x="841" y="84"/>
                </a:lnTo>
                <a:lnTo>
                  <a:pt x="844" y="86"/>
                </a:lnTo>
                <a:lnTo>
                  <a:pt x="843" y="88"/>
                </a:lnTo>
                <a:lnTo>
                  <a:pt x="838" y="89"/>
                </a:lnTo>
                <a:lnTo>
                  <a:pt x="834" y="88"/>
                </a:lnTo>
                <a:lnTo>
                  <a:pt x="830" y="87"/>
                </a:lnTo>
                <a:lnTo>
                  <a:pt x="826" y="87"/>
                </a:lnTo>
                <a:lnTo>
                  <a:pt x="830" y="88"/>
                </a:lnTo>
                <a:lnTo>
                  <a:pt x="826" y="88"/>
                </a:lnTo>
                <a:lnTo>
                  <a:pt x="823" y="87"/>
                </a:lnTo>
                <a:lnTo>
                  <a:pt x="824" y="88"/>
                </a:lnTo>
                <a:lnTo>
                  <a:pt x="828" y="89"/>
                </a:lnTo>
                <a:lnTo>
                  <a:pt x="833" y="88"/>
                </a:lnTo>
                <a:lnTo>
                  <a:pt x="837" y="91"/>
                </a:lnTo>
                <a:lnTo>
                  <a:pt x="838" y="92"/>
                </a:lnTo>
                <a:lnTo>
                  <a:pt x="842" y="92"/>
                </a:lnTo>
                <a:lnTo>
                  <a:pt x="846" y="94"/>
                </a:lnTo>
                <a:lnTo>
                  <a:pt x="851" y="97"/>
                </a:lnTo>
                <a:lnTo>
                  <a:pt x="855" y="99"/>
                </a:lnTo>
                <a:lnTo>
                  <a:pt x="858" y="100"/>
                </a:lnTo>
                <a:lnTo>
                  <a:pt x="862" y="102"/>
                </a:lnTo>
                <a:lnTo>
                  <a:pt x="865" y="107"/>
                </a:lnTo>
                <a:lnTo>
                  <a:pt x="857" y="105"/>
                </a:lnTo>
                <a:lnTo>
                  <a:pt x="853" y="104"/>
                </a:lnTo>
                <a:lnTo>
                  <a:pt x="849" y="102"/>
                </a:lnTo>
                <a:lnTo>
                  <a:pt x="852" y="105"/>
                </a:lnTo>
                <a:lnTo>
                  <a:pt x="848" y="107"/>
                </a:lnTo>
                <a:lnTo>
                  <a:pt x="843" y="109"/>
                </a:lnTo>
                <a:lnTo>
                  <a:pt x="844" y="110"/>
                </a:lnTo>
                <a:lnTo>
                  <a:pt x="842" y="111"/>
                </a:lnTo>
                <a:lnTo>
                  <a:pt x="838" y="113"/>
                </a:lnTo>
                <a:lnTo>
                  <a:pt x="839" y="117"/>
                </a:lnTo>
                <a:lnTo>
                  <a:pt x="836" y="120"/>
                </a:lnTo>
                <a:lnTo>
                  <a:pt x="837" y="124"/>
                </a:lnTo>
                <a:lnTo>
                  <a:pt x="835" y="124"/>
                </a:lnTo>
                <a:lnTo>
                  <a:pt x="834" y="124"/>
                </a:lnTo>
                <a:lnTo>
                  <a:pt x="832" y="122"/>
                </a:lnTo>
                <a:lnTo>
                  <a:pt x="828" y="121"/>
                </a:lnTo>
                <a:lnTo>
                  <a:pt x="825" y="119"/>
                </a:lnTo>
                <a:lnTo>
                  <a:pt x="821" y="120"/>
                </a:lnTo>
                <a:lnTo>
                  <a:pt x="817" y="120"/>
                </a:lnTo>
                <a:lnTo>
                  <a:pt x="815" y="124"/>
                </a:lnTo>
                <a:lnTo>
                  <a:pt x="812" y="124"/>
                </a:lnTo>
                <a:lnTo>
                  <a:pt x="811" y="122"/>
                </a:lnTo>
                <a:lnTo>
                  <a:pt x="807" y="124"/>
                </a:lnTo>
                <a:lnTo>
                  <a:pt x="798" y="124"/>
                </a:lnTo>
                <a:lnTo>
                  <a:pt x="798" y="125"/>
                </a:lnTo>
                <a:lnTo>
                  <a:pt x="801" y="129"/>
                </a:lnTo>
                <a:lnTo>
                  <a:pt x="803" y="137"/>
                </a:lnTo>
                <a:lnTo>
                  <a:pt x="807" y="141"/>
                </a:lnTo>
                <a:lnTo>
                  <a:pt x="811" y="140"/>
                </a:lnTo>
                <a:lnTo>
                  <a:pt x="815" y="144"/>
                </a:lnTo>
                <a:lnTo>
                  <a:pt x="816" y="146"/>
                </a:lnTo>
                <a:lnTo>
                  <a:pt x="820" y="149"/>
                </a:lnTo>
                <a:lnTo>
                  <a:pt x="824" y="151"/>
                </a:lnTo>
                <a:lnTo>
                  <a:pt x="826" y="155"/>
                </a:lnTo>
                <a:lnTo>
                  <a:pt x="822" y="153"/>
                </a:lnTo>
                <a:lnTo>
                  <a:pt x="820" y="155"/>
                </a:lnTo>
                <a:lnTo>
                  <a:pt x="823" y="159"/>
                </a:lnTo>
                <a:lnTo>
                  <a:pt x="827" y="162"/>
                </a:lnTo>
                <a:lnTo>
                  <a:pt x="827" y="166"/>
                </a:lnTo>
                <a:lnTo>
                  <a:pt x="823" y="170"/>
                </a:lnTo>
                <a:lnTo>
                  <a:pt x="825" y="173"/>
                </a:lnTo>
                <a:lnTo>
                  <a:pt x="829" y="177"/>
                </a:lnTo>
                <a:lnTo>
                  <a:pt x="831" y="178"/>
                </a:lnTo>
                <a:lnTo>
                  <a:pt x="828" y="177"/>
                </a:lnTo>
                <a:lnTo>
                  <a:pt x="824" y="181"/>
                </a:lnTo>
                <a:lnTo>
                  <a:pt x="827" y="185"/>
                </a:lnTo>
                <a:lnTo>
                  <a:pt x="828" y="189"/>
                </a:lnTo>
                <a:lnTo>
                  <a:pt x="826" y="193"/>
                </a:lnTo>
                <a:lnTo>
                  <a:pt x="825" y="195"/>
                </a:lnTo>
                <a:lnTo>
                  <a:pt x="821" y="191"/>
                </a:lnTo>
                <a:lnTo>
                  <a:pt x="817" y="187"/>
                </a:lnTo>
                <a:lnTo>
                  <a:pt x="813" y="183"/>
                </a:lnTo>
                <a:lnTo>
                  <a:pt x="809" y="181"/>
                </a:lnTo>
                <a:lnTo>
                  <a:pt x="804" y="175"/>
                </a:lnTo>
                <a:lnTo>
                  <a:pt x="796" y="168"/>
                </a:lnTo>
                <a:lnTo>
                  <a:pt x="791" y="164"/>
                </a:lnTo>
                <a:lnTo>
                  <a:pt x="787" y="160"/>
                </a:lnTo>
                <a:lnTo>
                  <a:pt x="784" y="156"/>
                </a:lnTo>
                <a:lnTo>
                  <a:pt x="782" y="153"/>
                </a:lnTo>
                <a:lnTo>
                  <a:pt x="779" y="149"/>
                </a:lnTo>
                <a:lnTo>
                  <a:pt x="780" y="145"/>
                </a:lnTo>
                <a:lnTo>
                  <a:pt x="778" y="141"/>
                </a:lnTo>
                <a:lnTo>
                  <a:pt x="782" y="138"/>
                </a:lnTo>
                <a:lnTo>
                  <a:pt x="784" y="134"/>
                </a:lnTo>
                <a:lnTo>
                  <a:pt x="783" y="130"/>
                </a:lnTo>
                <a:lnTo>
                  <a:pt x="784" y="128"/>
                </a:lnTo>
                <a:lnTo>
                  <a:pt x="785" y="124"/>
                </a:lnTo>
                <a:lnTo>
                  <a:pt x="785" y="120"/>
                </a:lnTo>
                <a:lnTo>
                  <a:pt x="789" y="118"/>
                </a:lnTo>
                <a:lnTo>
                  <a:pt x="788" y="114"/>
                </a:lnTo>
                <a:lnTo>
                  <a:pt x="784" y="110"/>
                </a:lnTo>
                <a:lnTo>
                  <a:pt x="784" y="106"/>
                </a:lnTo>
                <a:lnTo>
                  <a:pt x="788" y="106"/>
                </a:lnTo>
                <a:lnTo>
                  <a:pt x="785" y="105"/>
                </a:lnTo>
                <a:lnTo>
                  <a:pt x="781" y="104"/>
                </a:lnTo>
                <a:lnTo>
                  <a:pt x="777" y="104"/>
                </a:lnTo>
                <a:lnTo>
                  <a:pt x="777" y="108"/>
                </a:lnTo>
                <a:lnTo>
                  <a:pt x="781" y="113"/>
                </a:lnTo>
                <a:lnTo>
                  <a:pt x="777" y="111"/>
                </a:lnTo>
                <a:lnTo>
                  <a:pt x="775" y="116"/>
                </a:lnTo>
                <a:lnTo>
                  <a:pt x="772" y="120"/>
                </a:lnTo>
                <a:lnTo>
                  <a:pt x="768" y="116"/>
                </a:lnTo>
                <a:lnTo>
                  <a:pt x="765" y="114"/>
                </a:lnTo>
                <a:lnTo>
                  <a:pt x="761" y="110"/>
                </a:lnTo>
                <a:lnTo>
                  <a:pt x="758" y="111"/>
                </a:lnTo>
                <a:lnTo>
                  <a:pt x="754" y="110"/>
                </a:lnTo>
                <a:lnTo>
                  <a:pt x="750" y="111"/>
                </a:lnTo>
                <a:lnTo>
                  <a:pt x="746" y="112"/>
                </a:lnTo>
                <a:lnTo>
                  <a:pt x="746" y="120"/>
                </a:lnTo>
                <a:lnTo>
                  <a:pt x="745" y="124"/>
                </a:lnTo>
                <a:lnTo>
                  <a:pt x="747" y="128"/>
                </a:lnTo>
                <a:lnTo>
                  <a:pt x="751" y="128"/>
                </a:lnTo>
                <a:lnTo>
                  <a:pt x="755" y="130"/>
                </a:lnTo>
                <a:lnTo>
                  <a:pt x="751" y="130"/>
                </a:lnTo>
                <a:lnTo>
                  <a:pt x="747" y="130"/>
                </a:lnTo>
                <a:lnTo>
                  <a:pt x="742" y="132"/>
                </a:lnTo>
                <a:lnTo>
                  <a:pt x="734" y="132"/>
                </a:lnTo>
                <a:lnTo>
                  <a:pt x="732" y="128"/>
                </a:lnTo>
                <a:lnTo>
                  <a:pt x="728" y="127"/>
                </a:lnTo>
                <a:lnTo>
                  <a:pt x="724" y="127"/>
                </a:lnTo>
                <a:lnTo>
                  <a:pt x="720" y="126"/>
                </a:lnTo>
                <a:lnTo>
                  <a:pt x="718" y="130"/>
                </a:lnTo>
                <a:lnTo>
                  <a:pt x="713" y="129"/>
                </a:lnTo>
                <a:lnTo>
                  <a:pt x="709" y="130"/>
                </a:lnTo>
                <a:lnTo>
                  <a:pt x="705" y="129"/>
                </a:lnTo>
                <a:lnTo>
                  <a:pt x="704" y="129"/>
                </a:lnTo>
                <a:lnTo>
                  <a:pt x="700" y="130"/>
                </a:lnTo>
                <a:lnTo>
                  <a:pt x="695" y="129"/>
                </a:lnTo>
                <a:lnTo>
                  <a:pt x="691" y="129"/>
                </a:lnTo>
                <a:lnTo>
                  <a:pt x="687" y="128"/>
                </a:lnTo>
                <a:lnTo>
                  <a:pt x="683" y="129"/>
                </a:lnTo>
                <a:lnTo>
                  <a:pt x="682" y="130"/>
                </a:lnTo>
                <a:lnTo>
                  <a:pt x="679" y="134"/>
                </a:lnTo>
                <a:lnTo>
                  <a:pt x="677" y="138"/>
                </a:lnTo>
                <a:lnTo>
                  <a:pt x="676" y="142"/>
                </a:lnTo>
                <a:lnTo>
                  <a:pt x="674" y="146"/>
                </a:lnTo>
                <a:lnTo>
                  <a:pt x="673" y="150"/>
                </a:lnTo>
                <a:lnTo>
                  <a:pt x="672" y="154"/>
                </a:lnTo>
                <a:lnTo>
                  <a:pt x="669" y="159"/>
                </a:lnTo>
                <a:lnTo>
                  <a:pt x="666" y="163"/>
                </a:lnTo>
                <a:lnTo>
                  <a:pt x="667" y="165"/>
                </a:lnTo>
                <a:lnTo>
                  <a:pt x="671" y="166"/>
                </a:lnTo>
                <a:lnTo>
                  <a:pt x="675" y="166"/>
                </a:lnTo>
                <a:lnTo>
                  <a:pt x="679" y="168"/>
                </a:lnTo>
                <a:lnTo>
                  <a:pt x="683" y="172"/>
                </a:lnTo>
                <a:lnTo>
                  <a:pt x="682" y="170"/>
                </a:lnTo>
                <a:lnTo>
                  <a:pt x="686" y="171"/>
                </a:lnTo>
                <a:lnTo>
                  <a:pt x="690" y="174"/>
                </a:lnTo>
                <a:lnTo>
                  <a:pt x="694" y="172"/>
                </a:lnTo>
                <a:lnTo>
                  <a:pt x="692" y="168"/>
                </a:lnTo>
                <a:lnTo>
                  <a:pt x="696" y="169"/>
                </a:lnTo>
                <a:lnTo>
                  <a:pt x="700" y="170"/>
                </a:lnTo>
                <a:lnTo>
                  <a:pt x="703" y="171"/>
                </a:lnTo>
                <a:lnTo>
                  <a:pt x="707" y="174"/>
                </a:lnTo>
                <a:lnTo>
                  <a:pt x="711" y="175"/>
                </a:lnTo>
                <a:lnTo>
                  <a:pt x="715" y="178"/>
                </a:lnTo>
                <a:lnTo>
                  <a:pt x="711" y="178"/>
                </a:lnTo>
                <a:lnTo>
                  <a:pt x="714" y="179"/>
                </a:lnTo>
                <a:lnTo>
                  <a:pt x="718" y="183"/>
                </a:lnTo>
                <a:lnTo>
                  <a:pt x="722" y="185"/>
                </a:lnTo>
                <a:lnTo>
                  <a:pt x="722" y="186"/>
                </a:lnTo>
                <a:lnTo>
                  <a:pt x="722" y="190"/>
                </a:lnTo>
                <a:lnTo>
                  <a:pt x="724" y="194"/>
                </a:lnTo>
                <a:lnTo>
                  <a:pt x="725" y="198"/>
                </a:lnTo>
                <a:lnTo>
                  <a:pt x="729" y="202"/>
                </a:lnTo>
                <a:lnTo>
                  <a:pt x="730" y="205"/>
                </a:lnTo>
                <a:lnTo>
                  <a:pt x="732" y="209"/>
                </a:lnTo>
                <a:lnTo>
                  <a:pt x="733" y="210"/>
                </a:lnTo>
                <a:lnTo>
                  <a:pt x="735" y="214"/>
                </a:lnTo>
                <a:lnTo>
                  <a:pt x="735" y="216"/>
                </a:lnTo>
                <a:lnTo>
                  <a:pt x="733" y="220"/>
                </a:lnTo>
                <a:lnTo>
                  <a:pt x="734" y="224"/>
                </a:lnTo>
                <a:lnTo>
                  <a:pt x="733" y="227"/>
                </a:lnTo>
                <a:lnTo>
                  <a:pt x="734" y="231"/>
                </a:lnTo>
                <a:lnTo>
                  <a:pt x="733" y="235"/>
                </a:lnTo>
                <a:lnTo>
                  <a:pt x="732" y="239"/>
                </a:lnTo>
                <a:lnTo>
                  <a:pt x="731" y="243"/>
                </a:lnTo>
                <a:lnTo>
                  <a:pt x="730" y="245"/>
                </a:lnTo>
                <a:lnTo>
                  <a:pt x="729" y="249"/>
                </a:lnTo>
                <a:lnTo>
                  <a:pt x="729" y="253"/>
                </a:lnTo>
                <a:lnTo>
                  <a:pt x="728" y="256"/>
                </a:lnTo>
                <a:lnTo>
                  <a:pt x="724" y="260"/>
                </a:lnTo>
                <a:lnTo>
                  <a:pt x="720" y="262"/>
                </a:lnTo>
                <a:lnTo>
                  <a:pt x="716" y="261"/>
                </a:lnTo>
                <a:lnTo>
                  <a:pt x="715" y="260"/>
                </a:lnTo>
                <a:lnTo>
                  <a:pt x="711" y="258"/>
                </a:lnTo>
                <a:lnTo>
                  <a:pt x="707" y="257"/>
                </a:lnTo>
                <a:lnTo>
                  <a:pt x="707" y="258"/>
                </a:lnTo>
                <a:lnTo>
                  <a:pt x="707" y="261"/>
                </a:lnTo>
                <a:lnTo>
                  <a:pt x="704" y="265"/>
                </a:lnTo>
                <a:lnTo>
                  <a:pt x="703" y="264"/>
                </a:lnTo>
                <a:lnTo>
                  <a:pt x="704" y="260"/>
                </a:lnTo>
                <a:lnTo>
                  <a:pt x="703" y="256"/>
                </a:lnTo>
                <a:lnTo>
                  <a:pt x="702" y="256"/>
                </a:lnTo>
                <a:lnTo>
                  <a:pt x="700" y="251"/>
                </a:lnTo>
                <a:lnTo>
                  <a:pt x="698" y="249"/>
                </a:lnTo>
                <a:lnTo>
                  <a:pt x="698" y="248"/>
                </a:lnTo>
                <a:lnTo>
                  <a:pt x="694" y="244"/>
                </a:lnTo>
                <a:lnTo>
                  <a:pt x="697" y="243"/>
                </a:lnTo>
                <a:lnTo>
                  <a:pt x="698" y="242"/>
                </a:lnTo>
                <a:lnTo>
                  <a:pt x="699" y="241"/>
                </a:lnTo>
                <a:lnTo>
                  <a:pt x="701" y="242"/>
                </a:lnTo>
                <a:lnTo>
                  <a:pt x="705" y="243"/>
                </a:lnTo>
                <a:lnTo>
                  <a:pt x="706" y="240"/>
                </a:lnTo>
                <a:lnTo>
                  <a:pt x="707" y="239"/>
                </a:lnTo>
                <a:lnTo>
                  <a:pt x="706" y="236"/>
                </a:lnTo>
                <a:lnTo>
                  <a:pt x="707" y="235"/>
                </a:lnTo>
                <a:lnTo>
                  <a:pt x="705" y="231"/>
                </a:lnTo>
                <a:lnTo>
                  <a:pt x="705" y="230"/>
                </a:lnTo>
                <a:lnTo>
                  <a:pt x="704" y="228"/>
                </a:lnTo>
                <a:lnTo>
                  <a:pt x="704" y="227"/>
                </a:lnTo>
                <a:lnTo>
                  <a:pt x="704" y="226"/>
                </a:lnTo>
                <a:lnTo>
                  <a:pt x="705" y="222"/>
                </a:lnTo>
                <a:lnTo>
                  <a:pt x="704" y="220"/>
                </a:lnTo>
                <a:lnTo>
                  <a:pt x="702" y="216"/>
                </a:lnTo>
                <a:lnTo>
                  <a:pt x="700" y="216"/>
                </a:lnTo>
                <a:lnTo>
                  <a:pt x="699" y="216"/>
                </a:lnTo>
                <a:lnTo>
                  <a:pt x="698" y="216"/>
                </a:lnTo>
                <a:lnTo>
                  <a:pt x="697" y="216"/>
                </a:lnTo>
                <a:lnTo>
                  <a:pt x="695" y="218"/>
                </a:lnTo>
                <a:lnTo>
                  <a:pt x="691" y="219"/>
                </a:lnTo>
                <a:lnTo>
                  <a:pt x="690" y="221"/>
                </a:lnTo>
                <a:lnTo>
                  <a:pt x="686" y="221"/>
                </a:lnTo>
                <a:lnTo>
                  <a:pt x="684" y="221"/>
                </a:lnTo>
                <a:lnTo>
                  <a:pt x="681" y="221"/>
                </a:lnTo>
                <a:lnTo>
                  <a:pt x="677" y="218"/>
                </a:lnTo>
                <a:lnTo>
                  <a:pt x="676" y="216"/>
                </a:lnTo>
                <a:lnTo>
                  <a:pt x="673" y="212"/>
                </a:lnTo>
                <a:lnTo>
                  <a:pt x="672" y="211"/>
                </a:lnTo>
                <a:lnTo>
                  <a:pt x="668" y="211"/>
                </a:lnTo>
                <a:lnTo>
                  <a:pt x="666" y="210"/>
                </a:lnTo>
                <a:lnTo>
                  <a:pt x="666" y="209"/>
                </a:lnTo>
                <a:lnTo>
                  <a:pt x="665" y="209"/>
                </a:lnTo>
                <a:lnTo>
                  <a:pt x="662" y="207"/>
                </a:lnTo>
                <a:lnTo>
                  <a:pt x="661" y="208"/>
                </a:lnTo>
                <a:lnTo>
                  <a:pt x="658" y="207"/>
                </a:lnTo>
                <a:lnTo>
                  <a:pt x="657" y="206"/>
                </a:lnTo>
                <a:lnTo>
                  <a:pt x="656" y="206"/>
                </a:lnTo>
                <a:lnTo>
                  <a:pt x="654" y="206"/>
                </a:lnTo>
                <a:lnTo>
                  <a:pt x="651" y="206"/>
                </a:lnTo>
                <a:lnTo>
                  <a:pt x="647" y="204"/>
                </a:lnTo>
                <a:lnTo>
                  <a:pt x="646" y="202"/>
                </a:lnTo>
                <a:lnTo>
                  <a:pt x="646" y="201"/>
                </a:lnTo>
                <a:lnTo>
                  <a:pt x="645" y="200"/>
                </a:lnTo>
                <a:lnTo>
                  <a:pt x="641" y="197"/>
                </a:lnTo>
                <a:lnTo>
                  <a:pt x="639" y="195"/>
                </a:lnTo>
                <a:lnTo>
                  <a:pt x="635" y="191"/>
                </a:lnTo>
                <a:lnTo>
                  <a:pt x="629" y="185"/>
                </a:lnTo>
                <a:lnTo>
                  <a:pt x="620" y="179"/>
                </a:lnTo>
                <a:lnTo>
                  <a:pt x="619" y="179"/>
                </a:lnTo>
                <a:lnTo>
                  <a:pt x="615" y="177"/>
                </a:lnTo>
                <a:lnTo>
                  <a:pt x="613" y="177"/>
                </a:lnTo>
                <a:lnTo>
                  <a:pt x="609" y="177"/>
                </a:lnTo>
                <a:lnTo>
                  <a:pt x="605" y="175"/>
                </a:lnTo>
                <a:lnTo>
                  <a:pt x="604" y="175"/>
                </a:lnTo>
                <a:lnTo>
                  <a:pt x="604" y="174"/>
                </a:lnTo>
                <a:lnTo>
                  <a:pt x="600" y="174"/>
                </a:lnTo>
                <a:lnTo>
                  <a:pt x="596" y="175"/>
                </a:lnTo>
                <a:lnTo>
                  <a:pt x="594" y="175"/>
                </a:lnTo>
                <a:lnTo>
                  <a:pt x="591" y="176"/>
                </a:lnTo>
                <a:lnTo>
                  <a:pt x="586" y="179"/>
                </a:lnTo>
                <a:lnTo>
                  <a:pt x="586" y="182"/>
                </a:lnTo>
                <a:lnTo>
                  <a:pt x="590" y="182"/>
                </a:lnTo>
                <a:lnTo>
                  <a:pt x="593" y="186"/>
                </a:lnTo>
                <a:lnTo>
                  <a:pt x="591" y="190"/>
                </a:lnTo>
                <a:lnTo>
                  <a:pt x="592" y="192"/>
                </a:lnTo>
                <a:lnTo>
                  <a:pt x="592" y="196"/>
                </a:lnTo>
                <a:lnTo>
                  <a:pt x="593" y="200"/>
                </a:lnTo>
                <a:lnTo>
                  <a:pt x="594" y="201"/>
                </a:lnTo>
                <a:lnTo>
                  <a:pt x="594" y="202"/>
                </a:lnTo>
                <a:lnTo>
                  <a:pt x="593" y="203"/>
                </a:lnTo>
                <a:lnTo>
                  <a:pt x="591" y="203"/>
                </a:lnTo>
                <a:lnTo>
                  <a:pt x="588" y="207"/>
                </a:lnTo>
                <a:lnTo>
                  <a:pt x="584" y="206"/>
                </a:lnTo>
                <a:lnTo>
                  <a:pt x="583" y="205"/>
                </a:lnTo>
                <a:lnTo>
                  <a:pt x="579" y="204"/>
                </a:lnTo>
                <a:lnTo>
                  <a:pt x="576" y="202"/>
                </a:lnTo>
                <a:lnTo>
                  <a:pt x="574" y="202"/>
                </a:lnTo>
                <a:lnTo>
                  <a:pt x="573" y="204"/>
                </a:lnTo>
                <a:lnTo>
                  <a:pt x="571" y="203"/>
                </a:lnTo>
                <a:lnTo>
                  <a:pt x="570" y="203"/>
                </a:lnTo>
                <a:lnTo>
                  <a:pt x="568" y="202"/>
                </a:lnTo>
                <a:lnTo>
                  <a:pt x="566" y="201"/>
                </a:lnTo>
                <a:lnTo>
                  <a:pt x="562" y="200"/>
                </a:lnTo>
                <a:lnTo>
                  <a:pt x="558" y="202"/>
                </a:lnTo>
                <a:lnTo>
                  <a:pt x="554" y="207"/>
                </a:lnTo>
                <a:lnTo>
                  <a:pt x="550" y="207"/>
                </a:lnTo>
                <a:lnTo>
                  <a:pt x="546" y="208"/>
                </a:lnTo>
                <a:lnTo>
                  <a:pt x="542" y="209"/>
                </a:lnTo>
                <a:lnTo>
                  <a:pt x="539" y="209"/>
                </a:lnTo>
                <a:lnTo>
                  <a:pt x="535" y="208"/>
                </a:lnTo>
                <a:lnTo>
                  <a:pt x="531" y="208"/>
                </a:lnTo>
                <a:lnTo>
                  <a:pt x="527" y="207"/>
                </a:lnTo>
                <a:lnTo>
                  <a:pt x="523" y="203"/>
                </a:lnTo>
                <a:lnTo>
                  <a:pt x="521" y="203"/>
                </a:lnTo>
                <a:lnTo>
                  <a:pt x="519" y="202"/>
                </a:lnTo>
                <a:lnTo>
                  <a:pt x="517" y="202"/>
                </a:lnTo>
                <a:lnTo>
                  <a:pt x="513" y="200"/>
                </a:lnTo>
                <a:lnTo>
                  <a:pt x="509" y="200"/>
                </a:lnTo>
                <a:lnTo>
                  <a:pt x="505" y="199"/>
                </a:lnTo>
                <a:lnTo>
                  <a:pt x="502" y="199"/>
                </a:lnTo>
                <a:lnTo>
                  <a:pt x="499" y="200"/>
                </a:lnTo>
                <a:lnTo>
                  <a:pt x="495" y="202"/>
                </a:lnTo>
                <a:lnTo>
                  <a:pt x="491" y="200"/>
                </a:lnTo>
                <a:lnTo>
                  <a:pt x="487" y="199"/>
                </a:lnTo>
                <a:lnTo>
                  <a:pt x="483" y="195"/>
                </a:lnTo>
                <a:lnTo>
                  <a:pt x="479" y="191"/>
                </a:lnTo>
                <a:lnTo>
                  <a:pt x="475" y="191"/>
                </a:lnTo>
                <a:lnTo>
                  <a:pt x="471" y="190"/>
                </a:lnTo>
                <a:lnTo>
                  <a:pt x="469" y="189"/>
                </a:lnTo>
                <a:lnTo>
                  <a:pt x="465" y="188"/>
                </a:lnTo>
                <a:lnTo>
                  <a:pt x="461" y="187"/>
                </a:lnTo>
                <a:lnTo>
                  <a:pt x="457" y="186"/>
                </a:lnTo>
                <a:lnTo>
                  <a:pt x="457" y="187"/>
                </a:lnTo>
                <a:lnTo>
                  <a:pt x="455" y="191"/>
                </a:lnTo>
                <a:lnTo>
                  <a:pt x="454" y="191"/>
                </a:lnTo>
                <a:lnTo>
                  <a:pt x="455" y="194"/>
                </a:lnTo>
                <a:lnTo>
                  <a:pt x="456" y="195"/>
                </a:lnTo>
                <a:lnTo>
                  <a:pt x="460" y="199"/>
                </a:lnTo>
                <a:lnTo>
                  <a:pt x="460" y="200"/>
                </a:lnTo>
                <a:lnTo>
                  <a:pt x="459" y="202"/>
                </a:lnTo>
                <a:lnTo>
                  <a:pt x="456" y="205"/>
                </a:lnTo>
                <a:lnTo>
                  <a:pt x="452" y="203"/>
                </a:lnTo>
                <a:lnTo>
                  <a:pt x="448" y="202"/>
                </a:lnTo>
                <a:lnTo>
                  <a:pt x="446" y="202"/>
                </a:lnTo>
                <a:lnTo>
                  <a:pt x="444" y="203"/>
                </a:lnTo>
                <a:lnTo>
                  <a:pt x="441" y="202"/>
                </a:lnTo>
                <a:lnTo>
                  <a:pt x="439" y="202"/>
                </a:lnTo>
                <a:lnTo>
                  <a:pt x="434" y="198"/>
                </a:lnTo>
                <a:lnTo>
                  <a:pt x="430" y="198"/>
                </a:lnTo>
                <a:lnTo>
                  <a:pt x="426" y="197"/>
                </a:lnTo>
                <a:lnTo>
                  <a:pt x="422" y="196"/>
                </a:lnTo>
                <a:lnTo>
                  <a:pt x="421" y="196"/>
                </a:lnTo>
                <a:lnTo>
                  <a:pt x="419" y="197"/>
                </a:lnTo>
                <a:lnTo>
                  <a:pt x="417" y="197"/>
                </a:lnTo>
                <a:lnTo>
                  <a:pt x="413" y="200"/>
                </a:lnTo>
                <a:lnTo>
                  <a:pt x="409" y="202"/>
                </a:lnTo>
                <a:lnTo>
                  <a:pt x="409" y="203"/>
                </a:lnTo>
                <a:lnTo>
                  <a:pt x="407" y="203"/>
                </a:lnTo>
                <a:lnTo>
                  <a:pt x="407" y="205"/>
                </a:lnTo>
                <a:lnTo>
                  <a:pt x="406" y="206"/>
                </a:lnTo>
                <a:lnTo>
                  <a:pt x="402" y="207"/>
                </a:lnTo>
                <a:lnTo>
                  <a:pt x="398" y="209"/>
                </a:lnTo>
                <a:lnTo>
                  <a:pt x="395" y="210"/>
                </a:lnTo>
                <a:lnTo>
                  <a:pt x="394" y="209"/>
                </a:lnTo>
                <a:lnTo>
                  <a:pt x="393" y="209"/>
                </a:lnTo>
                <a:lnTo>
                  <a:pt x="390" y="205"/>
                </a:lnTo>
                <a:lnTo>
                  <a:pt x="388" y="205"/>
                </a:lnTo>
                <a:lnTo>
                  <a:pt x="387" y="206"/>
                </a:lnTo>
                <a:lnTo>
                  <a:pt x="383" y="206"/>
                </a:lnTo>
                <a:lnTo>
                  <a:pt x="379" y="205"/>
                </a:lnTo>
                <a:lnTo>
                  <a:pt x="378" y="203"/>
                </a:lnTo>
                <a:lnTo>
                  <a:pt x="377" y="202"/>
                </a:lnTo>
                <a:lnTo>
                  <a:pt x="373" y="201"/>
                </a:lnTo>
                <a:lnTo>
                  <a:pt x="370" y="197"/>
                </a:lnTo>
                <a:lnTo>
                  <a:pt x="365" y="195"/>
                </a:lnTo>
                <a:lnTo>
                  <a:pt x="361" y="195"/>
                </a:lnTo>
                <a:lnTo>
                  <a:pt x="356" y="197"/>
                </a:lnTo>
                <a:lnTo>
                  <a:pt x="356" y="196"/>
                </a:lnTo>
                <a:lnTo>
                  <a:pt x="354" y="197"/>
                </a:lnTo>
                <a:lnTo>
                  <a:pt x="353" y="197"/>
                </a:lnTo>
                <a:lnTo>
                  <a:pt x="350" y="194"/>
                </a:lnTo>
                <a:lnTo>
                  <a:pt x="350" y="193"/>
                </a:lnTo>
                <a:lnTo>
                  <a:pt x="345" y="193"/>
                </a:lnTo>
                <a:lnTo>
                  <a:pt x="343" y="196"/>
                </a:lnTo>
                <a:lnTo>
                  <a:pt x="341" y="193"/>
                </a:lnTo>
                <a:lnTo>
                  <a:pt x="336" y="189"/>
                </a:lnTo>
                <a:lnTo>
                  <a:pt x="334" y="186"/>
                </a:lnTo>
                <a:lnTo>
                  <a:pt x="329" y="183"/>
                </a:lnTo>
                <a:lnTo>
                  <a:pt x="329" y="182"/>
                </a:lnTo>
                <a:lnTo>
                  <a:pt x="325" y="179"/>
                </a:lnTo>
                <a:lnTo>
                  <a:pt x="321" y="176"/>
                </a:lnTo>
                <a:lnTo>
                  <a:pt x="318" y="174"/>
                </a:lnTo>
                <a:lnTo>
                  <a:pt x="315" y="172"/>
                </a:lnTo>
                <a:lnTo>
                  <a:pt x="312" y="171"/>
                </a:lnTo>
                <a:lnTo>
                  <a:pt x="309" y="168"/>
                </a:lnTo>
                <a:lnTo>
                  <a:pt x="306" y="170"/>
                </a:lnTo>
                <a:lnTo>
                  <a:pt x="303" y="172"/>
                </a:lnTo>
                <a:lnTo>
                  <a:pt x="302" y="172"/>
                </a:lnTo>
                <a:lnTo>
                  <a:pt x="298" y="174"/>
                </a:lnTo>
                <a:lnTo>
                  <a:pt x="296" y="174"/>
                </a:lnTo>
                <a:lnTo>
                  <a:pt x="294" y="175"/>
                </a:lnTo>
                <a:lnTo>
                  <a:pt x="292" y="173"/>
                </a:lnTo>
                <a:lnTo>
                  <a:pt x="294" y="171"/>
                </a:lnTo>
                <a:lnTo>
                  <a:pt x="294" y="170"/>
                </a:lnTo>
                <a:lnTo>
                  <a:pt x="289" y="170"/>
                </a:lnTo>
                <a:lnTo>
                  <a:pt x="286" y="170"/>
                </a:lnTo>
                <a:lnTo>
                  <a:pt x="282" y="169"/>
                </a:lnTo>
                <a:lnTo>
                  <a:pt x="278" y="170"/>
                </a:lnTo>
                <a:lnTo>
                  <a:pt x="277" y="169"/>
                </a:lnTo>
                <a:lnTo>
                  <a:pt x="276" y="165"/>
                </a:lnTo>
                <a:lnTo>
                  <a:pt x="274" y="163"/>
                </a:lnTo>
                <a:lnTo>
                  <a:pt x="270" y="160"/>
                </a:lnTo>
                <a:lnTo>
                  <a:pt x="267" y="161"/>
                </a:lnTo>
                <a:lnTo>
                  <a:pt x="263" y="160"/>
                </a:lnTo>
                <a:lnTo>
                  <a:pt x="259" y="160"/>
                </a:lnTo>
                <a:lnTo>
                  <a:pt x="257" y="163"/>
                </a:lnTo>
                <a:lnTo>
                  <a:pt x="254" y="164"/>
                </a:lnTo>
                <a:lnTo>
                  <a:pt x="249" y="165"/>
                </a:lnTo>
                <a:lnTo>
                  <a:pt x="245" y="165"/>
                </a:lnTo>
                <a:lnTo>
                  <a:pt x="245" y="166"/>
                </a:lnTo>
                <a:lnTo>
                  <a:pt x="241" y="166"/>
                </a:lnTo>
                <a:lnTo>
                  <a:pt x="239" y="167"/>
                </a:lnTo>
                <a:lnTo>
                  <a:pt x="238" y="168"/>
                </a:lnTo>
                <a:lnTo>
                  <a:pt x="237" y="167"/>
                </a:lnTo>
                <a:lnTo>
                  <a:pt x="233" y="169"/>
                </a:lnTo>
                <a:lnTo>
                  <a:pt x="229" y="169"/>
                </a:lnTo>
                <a:lnTo>
                  <a:pt x="225" y="170"/>
                </a:lnTo>
                <a:lnTo>
                  <a:pt x="221" y="171"/>
                </a:lnTo>
                <a:lnTo>
                  <a:pt x="220" y="171"/>
                </a:lnTo>
                <a:lnTo>
                  <a:pt x="219" y="171"/>
                </a:lnTo>
                <a:lnTo>
                  <a:pt x="218" y="172"/>
                </a:lnTo>
                <a:lnTo>
                  <a:pt x="218" y="174"/>
                </a:lnTo>
                <a:lnTo>
                  <a:pt x="222" y="177"/>
                </a:lnTo>
                <a:lnTo>
                  <a:pt x="219" y="179"/>
                </a:lnTo>
                <a:lnTo>
                  <a:pt x="219" y="183"/>
                </a:lnTo>
                <a:lnTo>
                  <a:pt x="220" y="184"/>
                </a:lnTo>
                <a:lnTo>
                  <a:pt x="216" y="186"/>
                </a:lnTo>
                <a:lnTo>
                  <a:pt x="215" y="186"/>
                </a:lnTo>
                <a:lnTo>
                  <a:pt x="215" y="187"/>
                </a:lnTo>
                <a:lnTo>
                  <a:pt x="219" y="190"/>
                </a:lnTo>
                <a:lnTo>
                  <a:pt x="221" y="190"/>
                </a:lnTo>
                <a:lnTo>
                  <a:pt x="225" y="191"/>
                </a:lnTo>
                <a:lnTo>
                  <a:pt x="227" y="193"/>
                </a:lnTo>
                <a:lnTo>
                  <a:pt x="226" y="195"/>
                </a:lnTo>
                <a:lnTo>
                  <a:pt x="222" y="197"/>
                </a:lnTo>
                <a:lnTo>
                  <a:pt x="218" y="196"/>
                </a:lnTo>
                <a:lnTo>
                  <a:pt x="217" y="196"/>
                </a:lnTo>
                <a:lnTo>
                  <a:pt x="217" y="197"/>
                </a:lnTo>
                <a:lnTo>
                  <a:pt x="216" y="198"/>
                </a:lnTo>
                <a:lnTo>
                  <a:pt x="211" y="197"/>
                </a:lnTo>
                <a:lnTo>
                  <a:pt x="207" y="194"/>
                </a:lnTo>
                <a:lnTo>
                  <a:pt x="206" y="193"/>
                </a:lnTo>
                <a:lnTo>
                  <a:pt x="203" y="194"/>
                </a:lnTo>
                <a:lnTo>
                  <a:pt x="201" y="195"/>
                </a:lnTo>
                <a:lnTo>
                  <a:pt x="197" y="194"/>
                </a:lnTo>
                <a:lnTo>
                  <a:pt x="193" y="196"/>
                </a:lnTo>
                <a:lnTo>
                  <a:pt x="190" y="198"/>
                </a:lnTo>
                <a:lnTo>
                  <a:pt x="186" y="195"/>
                </a:lnTo>
                <a:lnTo>
                  <a:pt x="185" y="195"/>
                </a:lnTo>
                <a:lnTo>
                  <a:pt x="183" y="198"/>
                </a:lnTo>
                <a:lnTo>
                  <a:pt x="180" y="194"/>
                </a:lnTo>
                <a:lnTo>
                  <a:pt x="178" y="193"/>
                </a:lnTo>
                <a:lnTo>
                  <a:pt x="174" y="190"/>
                </a:lnTo>
                <a:lnTo>
                  <a:pt x="172" y="191"/>
                </a:lnTo>
                <a:lnTo>
                  <a:pt x="169" y="191"/>
                </a:lnTo>
                <a:lnTo>
                  <a:pt x="169" y="190"/>
                </a:lnTo>
                <a:lnTo>
                  <a:pt x="167" y="189"/>
                </a:lnTo>
                <a:lnTo>
                  <a:pt x="162" y="190"/>
                </a:lnTo>
                <a:lnTo>
                  <a:pt x="159" y="189"/>
                </a:lnTo>
                <a:lnTo>
                  <a:pt x="158" y="188"/>
                </a:lnTo>
                <a:lnTo>
                  <a:pt x="158" y="190"/>
                </a:lnTo>
                <a:lnTo>
                  <a:pt x="153" y="193"/>
                </a:lnTo>
                <a:lnTo>
                  <a:pt x="149" y="196"/>
                </a:lnTo>
                <a:lnTo>
                  <a:pt x="147" y="200"/>
                </a:lnTo>
                <a:lnTo>
                  <a:pt x="149" y="202"/>
                </a:lnTo>
                <a:lnTo>
                  <a:pt x="147" y="203"/>
                </a:lnTo>
                <a:lnTo>
                  <a:pt x="144" y="202"/>
                </a:lnTo>
                <a:lnTo>
                  <a:pt x="143" y="201"/>
                </a:lnTo>
                <a:lnTo>
                  <a:pt x="139" y="200"/>
                </a:lnTo>
                <a:lnTo>
                  <a:pt x="139" y="202"/>
                </a:lnTo>
                <a:lnTo>
                  <a:pt x="138" y="202"/>
                </a:lnTo>
                <a:lnTo>
                  <a:pt x="137" y="206"/>
                </a:lnTo>
                <a:lnTo>
                  <a:pt x="137" y="208"/>
                </a:lnTo>
                <a:lnTo>
                  <a:pt x="138" y="211"/>
                </a:lnTo>
                <a:lnTo>
                  <a:pt x="137" y="211"/>
                </a:lnTo>
                <a:lnTo>
                  <a:pt x="137" y="212"/>
                </a:lnTo>
                <a:lnTo>
                  <a:pt x="137" y="214"/>
                </a:lnTo>
                <a:lnTo>
                  <a:pt x="138" y="216"/>
                </a:lnTo>
                <a:lnTo>
                  <a:pt x="140" y="217"/>
                </a:lnTo>
                <a:lnTo>
                  <a:pt x="142" y="221"/>
                </a:lnTo>
                <a:lnTo>
                  <a:pt x="146" y="221"/>
                </a:lnTo>
                <a:lnTo>
                  <a:pt x="150" y="223"/>
                </a:lnTo>
                <a:lnTo>
                  <a:pt x="154" y="228"/>
                </a:lnTo>
                <a:lnTo>
                  <a:pt x="151" y="230"/>
                </a:lnTo>
                <a:lnTo>
                  <a:pt x="152" y="230"/>
                </a:lnTo>
                <a:lnTo>
                  <a:pt x="153" y="230"/>
                </a:lnTo>
                <a:lnTo>
                  <a:pt x="154" y="231"/>
                </a:lnTo>
                <a:lnTo>
                  <a:pt x="155" y="231"/>
                </a:lnTo>
                <a:lnTo>
                  <a:pt x="157" y="232"/>
                </a:lnTo>
                <a:lnTo>
                  <a:pt x="156" y="234"/>
                </a:lnTo>
                <a:lnTo>
                  <a:pt x="155" y="234"/>
                </a:lnTo>
                <a:lnTo>
                  <a:pt x="153" y="235"/>
                </a:lnTo>
                <a:lnTo>
                  <a:pt x="152" y="236"/>
                </a:lnTo>
                <a:lnTo>
                  <a:pt x="150" y="237"/>
                </a:lnTo>
                <a:lnTo>
                  <a:pt x="149" y="237"/>
                </a:lnTo>
                <a:lnTo>
                  <a:pt x="147" y="237"/>
                </a:lnTo>
                <a:lnTo>
                  <a:pt x="147" y="239"/>
                </a:lnTo>
                <a:lnTo>
                  <a:pt x="146" y="243"/>
                </a:lnTo>
                <a:lnTo>
                  <a:pt x="144" y="245"/>
                </a:lnTo>
                <a:lnTo>
                  <a:pt x="143" y="248"/>
                </a:lnTo>
                <a:lnTo>
                  <a:pt x="147" y="250"/>
                </a:lnTo>
                <a:lnTo>
                  <a:pt x="149" y="255"/>
                </a:lnTo>
                <a:lnTo>
                  <a:pt x="150" y="255"/>
                </a:lnTo>
                <a:lnTo>
                  <a:pt x="150" y="259"/>
                </a:lnTo>
                <a:lnTo>
                  <a:pt x="152" y="261"/>
                </a:lnTo>
                <a:lnTo>
                  <a:pt x="156" y="265"/>
                </a:lnTo>
                <a:lnTo>
                  <a:pt x="160" y="269"/>
                </a:lnTo>
                <a:lnTo>
                  <a:pt x="159" y="270"/>
                </a:lnTo>
                <a:lnTo>
                  <a:pt x="159" y="271"/>
                </a:lnTo>
                <a:lnTo>
                  <a:pt x="155" y="274"/>
                </a:lnTo>
                <a:lnTo>
                  <a:pt x="147" y="270"/>
                </a:lnTo>
                <a:lnTo>
                  <a:pt x="145" y="269"/>
                </a:lnTo>
                <a:lnTo>
                  <a:pt x="141" y="267"/>
                </a:lnTo>
                <a:lnTo>
                  <a:pt x="140" y="264"/>
                </a:lnTo>
                <a:lnTo>
                  <a:pt x="135" y="262"/>
                </a:lnTo>
                <a:lnTo>
                  <a:pt x="134" y="262"/>
                </a:lnTo>
                <a:lnTo>
                  <a:pt x="132" y="262"/>
                </a:lnTo>
                <a:lnTo>
                  <a:pt x="129" y="263"/>
                </a:lnTo>
                <a:lnTo>
                  <a:pt x="126" y="263"/>
                </a:lnTo>
                <a:lnTo>
                  <a:pt x="127" y="262"/>
                </a:lnTo>
                <a:lnTo>
                  <a:pt x="124" y="260"/>
                </a:lnTo>
                <a:lnTo>
                  <a:pt x="123" y="260"/>
                </a:lnTo>
                <a:lnTo>
                  <a:pt x="120" y="259"/>
                </a:lnTo>
                <a:lnTo>
                  <a:pt x="116" y="258"/>
                </a:lnTo>
                <a:lnTo>
                  <a:pt x="115" y="258"/>
                </a:lnTo>
                <a:lnTo>
                  <a:pt x="113" y="258"/>
                </a:lnTo>
                <a:lnTo>
                  <a:pt x="109" y="257"/>
                </a:lnTo>
                <a:lnTo>
                  <a:pt x="105" y="255"/>
                </a:lnTo>
                <a:lnTo>
                  <a:pt x="101" y="255"/>
                </a:lnTo>
                <a:lnTo>
                  <a:pt x="101" y="256"/>
                </a:lnTo>
                <a:lnTo>
                  <a:pt x="100" y="256"/>
                </a:lnTo>
                <a:lnTo>
                  <a:pt x="96" y="253"/>
                </a:lnTo>
                <a:lnTo>
                  <a:pt x="92" y="250"/>
                </a:lnTo>
                <a:lnTo>
                  <a:pt x="88" y="249"/>
                </a:lnTo>
                <a:lnTo>
                  <a:pt x="84" y="246"/>
                </a:lnTo>
                <a:lnTo>
                  <a:pt x="80" y="243"/>
                </a:lnTo>
                <a:lnTo>
                  <a:pt x="77" y="242"/>
                </a:lnTo>
                <a:lnTo>
                  <a:pt x="77" y="240"/>
                </a:lnTo>
                <a:lnTo>
                  <a:pt x="80" y="241"/>
                </a:lnTo>
                <a:lnTo>
                  <a:pt x="81" y="241"/>
                </a:lnTo>
                <a:lnTo>
                  <a:pt x="84" y="237"/>
                </a:lnTo>
                <a:lnTo>
                  <a:pt x="85" y="235"/>
                </a:lnTo>
                <a:lnTo>
                  <a:pt x="82" y="230"/>
                </a:lnTo>
                <a:lnTo>
                  <a:pt x="86" y="229"/>
                </a:lnTo>
                <a:lnTo>
                  <a:pt x="88" y="228"/>
                </a:lnTo>
                <a:lnTo>
                  <a:pt x="91" y="226"/>
                </a:lnTo>
                <a:lnTo>
                  <a:pt x="91" y="225"/>
                </a:lnTo>
                <a:lnTo>
                  <a:pt x="89" y="225"/>
                </a:lnTo>
                <a:lnTo>
                  <a:pt x="86" y="225"/>
                </a:lnTo>
                <a:lnTo>
                  <a:pt x="85" y="226"/>
                </a:lnTo>
                <a:lnTo>
                  <a:pt x="84" y="226"/>
                </a:lnTo>
                <a:lnTo>
                  <a:pt x="84" y="225"/>
                </a:lnTo>
                <a:lnTo>
                  <a:pt x="87" y="221"/>
                </a:lnTo>
                <a:lnTo>
                  <a:pt x="89" y="220"/>
                </a:lnTo>
                <a:lnTo>
                  <a:pt x="90" y="220"/>
                </a:lnTo>
                <a:lnTo>
                  <a:pt x="94" y="220"/>
                </a:lnTo>
                <a:lnTo>
                  <a:pt x="94" y="219"/>
                </a:lnTo>
                <a:lnTo>
                  <a:pt x="94" y="218"/>
                </a:lnTo>
                <a:lnTo>
                  <a:pt x="95" y="217"/>
                </a:lnTo>
                <a:lnTo>
                  <a:pt x="95" y="216"/>
                </a:lnTo>
                <a:lnTo>
                  <a:pt x="94" y="216"/>
                </a:lnTo>
                <a:lnTo>
                  <a:pt x="92" y="214"/>
                </a:lnTo>
                <a:lnTo>
                  <a:pt x="94" y="212"/>
                </a:lnTo>
                <a:lnTo>
                  <a:pt x="94" y="211"/>
                </a:lnTo>
                <a:lnTo>
                  <a:pt x="92" y="211"/>
                </a:lnTo>
                <a:lnTo>
                  <a:pt x="92" y="210"/>
                </a:lnTo>
                <a:lnTo>
                  <a:pt x="93" y="209"/>
                </a:lnTo>
                <a:lnTo>
                  <a:pt x="94" y="208"/>
                </a:lnTo>
                <a:lnTo>
                  <a:pt x="94" y="207"/>
                </a:lnTo>
                <a:lnTo>
                  <a:pt x="94" y="206"/>
                </a:lnTo>
                <a:lnTo>
                  <a:pt x="91" y="206"/>
                </a:lnTo>
                <a:lnTo>
                  <a:pt x="87" y="204"/>
                </a:lnTo>
                <a:lnTo>
                  <a:pt x="86" y="204"/>
                </a:lnTo>
                <a:lnTo>
                  <a:pt x="82" y="202"/>
                </a:lnTo>
                <a:lnTo>
                  <a:pt x="81" y="202"/>
                </a:lnTo>
                <a:lnTo>
                  <a:pt x="80" y="203"/>
                </a:lnTo>
                <a:lnTo>
                  <a:pt x="80" y="202"/>
                </a:lnTo>
                <a:lnTo>
                  <a:pt x="79" y="202"/>
                </a:lnTo>
                <a:lnTo>
                  <a:pt x="75" y="199"/>
                </a:lnTo>
                <a:lnTo>
                  <a:pt x="74" y="200"/>
                </a:lnTo>
                <a:lnTo>
                  <a:pt x="72" y="200"/>
                </a:lnTo>
                <a:lnTo>
                  <a:pt x="69" y="200"/>
                </a:lnTo>
                <a:lnTo>
                  <a:pt x="68" y="200"/>
                </a:lnTo>
                <a:lnTo>
                  <a:pt x="66" y="199"/>
                </a:lnTo>
                <a:lnTo>
                  <a:pt x="65" y="200"/>
                </a:lnTo>
                <a:lnTo>
                  <a:pt x="64" y="199"/>
                </a:lnTo>
                <a:lnTo>
                  <a:pt x="63" y="197"/>
                </a:lnTo>
                <a:lnTo>
                  <a:pt x="60" y="193"/>
                </a:lnTo>
                <a:lnTo>
                  <a:pt x="56" y="193"/>
                </a:lnTo>
                <a:lnTo>
                  <a:pt x="55" y="193"/>
                </a:lnTo>
                <a:lnTo>
                  <a:pt x="55" y="192"/>
                </a:lnTo>
                <a:lnTo>
                  <a:pt x="53" y="189"/>
                </a:lnTo>
                <a:lnTo>
                  <a:pt x="54" y="189"/>
                </a:lnTo>
                <a:lnTo>
                  <a:pt x="55" y="188"/>
                </a:lnTo>
                <a:lnTo>
                  <a:pt x="54" y="188"/>
                </a:lnTo>
                <a:lnTo>
                  <a:pt x="52" y="185"/>
                </a:lnTo>
                <a:lnTo>
                  <a:pt x="49" y="184"/>
                </a:lnTo>
                <a:lnTo>
                  <a:pt x="49" y="183"/>
                </a:lnTo>
                <a:lnTo>
                  <a:pt x="48" y="183"/>
                </a:lnTo>
                <a:lnTo>
                  <a:pt x="48" y="184"/>
                </a:lnTo>
                <a:lnTo>
                  <a:pt x="47" y="183"/>
                </a:lnTo>
                <a:lnTo>
                  <a:pt x="46" y="184"/>
                </a:lnTo>
                <a:lnTo>
                  <a:pt x="42" y="185"/>
                </a:lnTo>
                <a:lnTo>
                  <a:pt x="38" y="186"/>
                </a:lnTo>
                <a:lnTo>
                  <a:pt x="37" y="183"/>
                </a:lnTo>
                <a:lnTo>
                  <a:pt x="37" y="182"/>
                </a:lnTo>
                <a:lnTo>
                  <a:pt x="35" y="178"/>
                </a:lnTo>
                <a:lnTo>
                  <a:pt x="36" y="177"/>
                </a:lnTo>
                <a:lnTo>
                  <a:pt x="40" y="177"/>
                </a:lnTo>
                <a:lnTo>
                  <a:pt x="42" y="176"/>
                </a:lnTo>
                <a:lnTo>
                  <a:pt x="43" y="175"/>
                </a:lnTo>
                <a:lnTo>
                  <a:pt x="42" y="174"/>
                </a:lnTo>
                <a:lnTo>
                  <a:pt x="40" y="172"/>
                </a:lnTo>
                <a:lnTo>
                  <a:pt x="36" y="172"/>
                </a:lnTo>
                <a:lnTo>
                  <a:pt x="37" y="171"/>
                </a:lnTo>
                <a:lnTo>
                  <a:pt x="36" y="170"/>
                </a:lnTo>
                <a:lnTo>
                  <a:pt x="32" y="167"/>
                </a:lnTo>
                <a:lnTo>
                  <a:pt x="31" y="165"/>
                </a:lnTo>
                <a:lnTo>
                  <a:pt x="30" y="163"/>
                </a:lnTo>
                <a:lnTo>
                  <a:pt x="29" y="159"/>
                </a:lnTo>
                <a:lnTo>
                  <a:pt x="29" y="158"/>
                </a:lnTo>
                <a:lnTo>
                  <a:pt x="27" y="157"/>
                </a:lnTo>
                <a:lnTo>
                  <a:pt x="26" y="156"/>
                </a:lnTo>
                <a:lnTo>
                  <a:pt x="24" y="156"/>
                </a:lnTo>
                <a:lnTo>
                  <a:pt x="23" y="156"/>
                </a:lnTo>
                <a:lnTo>
                  <a:pt x="20" y="157"/>
                </a:lnTo>
                <a:lnTo>
                  <a:pt x="16" y="155"/>
                </a:lnTo>
                <a:lnTo>
                  <a:pt x="15" y="155"/>
                </a:lnTo>
                <a:lnTo>
                  <a:pt x="15" y="154"/>
                </a:lnTo>
                <a:lnTo>
                  <a:pt x="13" y="154"/>
                </a:lnTo>
                <a:lnTo>
                  <a:pt x="13" y="155"/>
                </a:lnTo>
                <a:lnTo>
                  <a:pt x="12" y="154"/>
                </a:lnTo>
                <a:lnTo>
                  <a:pt x="12" y="152"/>
                </a:lnTo>
                <a:lnTo>
                  <a:pt x="11" y="150"/>
                </a:lnTo>
                <a:lnTo>
                  <a:pt x="9" y="148"/>
                </a:lnTo>
                <a:lnTo>
                  <a:pt x="9" y="146"/>
                </a:lnTo>
                <a:lnTo>
                  <a:pt x="6" y="143"/>
                </a:lnTo>
                <a:lnTo>
                  <a:pt x="6" y="142"/>
                </a:lnTo>
                <a:lnTo>
                  <a:pt x="7" y="141"/>
                </a:lnTo>
                <a:lnTo>
                  <a:pt x="8" y="141"/>
                </a:lnTo>
                <a:lnTo>
                  <a:pt x="6" y="136"/>
                </a:lnTo>
                <a:lnTo>
                  <a:pt x="7" y="132"/>
                </a:lnTo>
                <a:lnTo>
                  <a:pt x="7" y="130"/>
                </a:lnTo>
                <a:lnTo>
                  <a:pt x="9" y="129"/>
                </a:lnTo>
                <a:lnTo>
                  <a:pt x="8" y="128"/>
                </a:lnTo>
                <a:lnTo>
                  <a:pt x="12" y="125"/>
                </a:lnTo>
                <a:lnTo>
                  <a:pt x="13" y="125"/>
                </a:lnTo>
                <a:lnTo>
                  <a:pt x="14" y="124"/>
                </a:lnTo>
                <a:lnTo>
                  <a:pt x="15" y="124"/>
                </a:lnTo>
                <a:lnTo>
                  <a:pt x="19" y="125"/>
                </a:lnTo>
                <a:lnTo>
                  <a:pt x="20" y="125"/>
                </a:lnTo>
                <a:lnTo>
                  <a:pt x="20" y="124"/>
                </a:lnTo>
                <a:lnTo>
                  <a:pt x="19" y="124"/>
                </a:lnTo>
                <a:lnTo>
                  <a:pt x="15" y="123"/>
                </a:lnTo>
                <a:lnTo>
                  <a:pt x="11" y="121"/>
                </a:lnTo>
                <a:lnTo>
                  <a:pt x="11" y="119"/>
                </a:lnTo>
                <a:lnTo>
                  <a:pt x="11" y="118"/>
                </a:lnTo>
                <a:lnTo>
                  <a:pt x="6" y="120"/>
                </a:lnTo>
                <a:lnTo>
                  <a:pt x="7" y="118"/>
                </a:lnTo>
                <a:lnTo>
                  <a:pt x="8" y="118"/>
                </a:lnTo>
                <a:lnTo>
                  <a:pt x="9" y="117"/>
                </a:lnTo>
                <a:lnTo>
                  <a:pt x="10" y="117"/>
                </a:lnTo>
                <a:lnTo>
                  <a:pt x="11" y="116"/>
                </a:lnTo>
                <a:lnTo>
                  <a:pt x="13" y="114"/>
                </a:lnTo>
                <a:lnTo>
                  <a:pt x="15" y="113"/>
                </a:lnTo>
                <a:lnTo>
                  <a:pt x="17" y="111"/>
                </a:lnTo>
                <a:lnTo>
                  <a:pt x="18" y="110"/>
                </a:lnTo>
                <a:lnTo>
                  <a:pt x="20" y="108"/>
                </a:lnTo>
                <a:lnTo>
                  <a:pt x="22" y="106"/>
                </a:lnTo>
                <a:lnTo>
                  <a:pt x="25" y="102"/>
                </a:lnTo>
                <a:lnTo>
                  <a:pt x="21" y="99"/>
                </a:lnTo>
                <a:lnTo>
                  <a:pt x="17" y="97"/>
                </a:lnTo>
                <a:lnTo>
                  <a:pt x="15" y="96"/>
                </a:lnTo>
                <a:lnTo>
                  <a:pt x="17" y="94"/>
                </a:lnTo>
                <a:lnTo>
                  <a:pt x="14" y="90"/>
                </a:lnTo>
                <a:lnTo>
                  <a:pt x="13" y="88"/>
                </a:lnTo>
                <a:lnTo>
                  <a:pt x="11" y="87"/>
                </a:lnTo>
                <a:lnTo>
                  <a:pt x="11" y="85"/>
                </a:lnTo>
                <a:lnTo>
                  <a:pt x="13" y="82"/>
                </a:lnTo>
                <a:lnTo>
                  <a:pt x="13" y="81"/>
                </a:lnTo>
                <a:lnTo>
                  <a:pt x="12" y="80"/>
                </a:lnTo>
                <a:lnTo>
                  <a:pt x="9" y="76"/>
                </a:lnTo>
                <a:lnTo>
                  <a:pt x="8" y="75"/>
                </a:lnTo>
                <a:lnTo>
                  <a:pt x="6" y="72"/>
                </a:lnTo>
                <a:lnTo>
                  <a:pt x="7" y="72"/>
                </a:lnTo>
                <a:lnTo>
                  <a:pt x="10" y="67"/>
                </a:lnTo>
                <a:lnTo>
                  <a:pt x="5" y="64"/>
                </a:lnTo>
                <a:lnTo>
                  <a:pt x="1" y="62"/>
                </a:lnTo>
                <a:lnTo>
                  <a:pt x="0" y="5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31031" y="4410868"/>
            <a:ext cx="142875" cy="144463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23900" y="4351338"/>
            <a:ext cx="51379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  Units commissioned between 1960 and 1970 years                          </a:t>
            </a:r>
            <a:r>
              <a:rPr lang="en-US" sz="1200" b="1" dirty="0" smtClean="0"/>
              <a:t>- 31</a:t>
            </a:r>
            <a:endParaRPr lang="ru-RU" sz="1200" b="1" dirty="0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627063" y="4709317"/>
            <a:ext cx="142875" cy="144463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3900" y="4633913"/>
            <a:ext cx="51523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  Units commissioned in 19</a:t>
            </a:r>
            <a:r>
              <a:rPr lang="ru-RU" sz="1200" dirty="0" smtClean="0"/>
              <a:t>80</a:t>
            </a:r>
            <a:r>
              <a:rPr lang="en-US" sz="1200" dirty="0" smtClean="0"/>
              <a:t>s 			  </a:t>
            </a:r>
            <a:r>
              <a:rPr lang="en-US" sz="1200" b="1" dirty="0" smtClean="0"/>
              <a:t>- </a:t>
            </a:r>
            <a:r>
              <a:rPr lang="en-US" sz="1200" b="1" dirty="0"/>
              <a:t>14</a:t>
            </a:r>
            <a:endParaRPr lang="ru-RU" sz="1200" b="1" dirty="0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976313" y="2343150"/>
            <a:ext cx="525462" cy="341313"/>
          </a:xfrm>
          <a:custGeom>
            <a:avLst/>
            <a:gdLst>
              <a:gd name="T0" fmla="*/ 2147483647 w 59"/>
              <a:gd name="T1" fmla="*/ 2147483647 h 39"/>
              <a:gd name="T2" fmla="*/ 2147483647 w 59"/>
              <a:gd name="T3" fmla="*/ 2147483647 h 39"/>
              <a:gd name="T4" fmla="*/ 2147483647 w 59"/>
              <a:gd name="T5" fmla="*/ 2147483647 h 39"/>
              <a:gd name="T6" fmla="*/ 2147483647 w 59"/>
              <a:gd name="T7" fmla="*/ 2147483647 h 39"/>
              <a:gd name="T8" fmla="*/ 2147483647 w 59"/>
              <a:gd name="T9" fmla="*/ 2147483647 h 39"/>
              <a:gd name="T10" fmla="*/ 2147483647 w 59"/>
              <a:gd name="T11" fmla="*/ 2147483647 h 39"/>
              <a:gd name="T12" fmla="*/ 2147483647 w 59"/>
              <a:gd name="T13" fmla="*/ 2147483647 h 39"/>
              <a:gd name="T14" fmla="*/ 2147483647 w 59"/>
              <a:gd name="T15" fmla="*/ 2147483647 h 39"/>
              <a:gd name="T16" fmla="*/ 2147483647 w 59"/>
              <a:gd name="T17" fmla="*/ 2147483647 h 39"/>
              <a:gd name="T18" fmla="*/ 2147483647 w 59"/>
              <a:gd name="T19" fmla="*/ 2147483647 h 39"/>
              <a:gd name="T20" fmla="*/ 2147483647 w 59"/>
              <a:gd name="T21" fmla="*/ 2147483647 h 39"/>
              <a:gd name="T22" fmla="*/ 2147483647 w 59"/>
              <a:gd name="T23" fmla="*/ 2147483647 h 39"/>
              <a:gd name="T24" fmla="*/ 2147483647 w 59"/>
              <a:gd name="T25" fmla="*/ 2147483647 h 39"/>
              <a:gd name="T26" fmla="*/ 2147483647 w 59"/>
              <a:gd name="T27" fmla="*/ 2147483647 h 39"/>
              <a:gd name="T28" fmla="*/ 2147483647 w 59"/>
              <a:gd name="T29" fmla="*/ 0 h 39"/>
              <a:gd name="T30" fmla="*/ 2147483647 w 59"/>
              <a:gd name="T31" fmla="*/ 0 h 39"/>
              <a:gd name="T32" fmla="*/ 2147483647 w 59"/>
              <a:gd name="T33" fmla="*/ 2147483647 h 39"/>
              <a:gd name="T34" fmla="*/ 2147483647 w 59"/>
              <a:gd name="T35" fmla="*/ 2147483647 h 39"/>
              <a:gd name="T36" fmla="*/ 2147483647 w 59"/>
              <a:gd name="T37" fmla="*/ 2147483647 h 39"/>
              <a:gd name="T38" fmla="*/ 2147483647 w 59"/>
              <a:gd name="T39" fmla="*/ 2147483647 h 39"/>
              <a:gd name="T40" fmla="*/ 2147483647 w 59"/>
              <a:gd name="T41" fmla="*/ 2147483647 h 39"/>
              <a:gd name="T42" fmla="*/ 2147483647 w 59"/>
              <a:gd name="T43" fmla="*/ 2147483647 h 39"/>
              <a:gd name="T44" fmla="*/ 2147483647 w 59"/>
              <a:gd name="T45" fmla="*/ 2147483647 h 39"/>
              <a:gd name="T46" fmla="*/ 2147483647 w 59"/>
              <a:gd name="T47" fmla="*/ 2147483647 h 39"/>
              <a:gd name="T48" fmla="*/ 2147483647 w 59"/>
              <a:gd name="T49" fmla="*/ 2147483647 h 39"/>
              <a:gd name="T50" fmla="*/ 2147483647 w 59"/>
              <a:gd name="T51" fmla="*/ 2147483647 h 39"/>
              <a:gd name="T52" fmla="*/ 2147483647 w 59"/>
              <a:gd name="T53" fmla="*/ 2147483647 h 39"/>
              <a:gd name="T54" fmla="*/ 2147483647 w 59"/>
              <a:gd name="T55" fmla="*/ 2147483647 h 39"/>
              <a:gd name="T56" fmla="*/ 2147483647 w 59"/>
              <a:gd name="T57" fmla="*/ 2147483647 h 39"/>
              <a:gd name="T58" fmla="*/ 2147483647 w 59"/>
              <a:gd name="T59" fmla="*/ 2147483647 h 39"/>
              <a:gd name="T60" fmla="*/ 2147483647 w 59"/>
              <a:gd name="T61" fmla="*/ 2147483647 h 39"/>
              <a:gd name="T62" fmla="*/ 2147483647 w 59"/>
              <a:gd name="T63" fmla="*/ 2147483647 h 39"/>
              <a:gd name="T64" fmla="*/ 2147483647 w 59"/>
              <a:gd name="T65" fmla="*/ 2147483647 h 39"/>
              <a:gd name="T66" fmla="*/ 2147483647 w 59"/>
              <a:gd name="T67" fmla="*/ 2147483647 h 39"/>
              <a:gd name="T68" fmla="*/ 2147483647 w 59"/>
              <a:gd name="T69" fmla="*/ 2147483647 h 39"/>
              <a:gd name="T70" fmla="*/ 2147483647 w 59"/>
              <a:gd name="T71" fmla="*/ 2147483647 h 39"/>
              <a:gd name="T72" fmla="*/ 2147483647 w 59"/>
              <a:gd name="T73" fmla="*/ 2147483647 h 39"/>
              <a:gd name="T74" fmla="*/ 2147483647 w 59"/>
              <a:gd name="T75" fmla="*/ 2147483647 h 39"/>
              <a:gd name="T76" fmla="*/ 2147483647 w 59"/>
              <a:gd name="T77" fmla="*/ 2147483647 h 39"/>
              <a:gd name="T78" fmla="*/ 2147483647 w 59"/>
              <a:gd name="T79" fmla="*/ 2147483647 h 39"/>
              <a:gd name="T80" fmla="*/ 2147483647 w 59"/>
              <a:gd name="T81" fmla="*/ 2147483647 h 39"/>
              <a:gd name="T82" fmla="*/ 2147483647 w 59"/>
              <a:gd name="T83" fmla="*/ 2147483647 h 39"/>
              <a:gd name="T84" fmla="*/ 2147483647 w 59"/>
              <a:gd name="T85" fmla="*/ 2147483647 h 39"/>
              <a:gd name="T86" fmla="*/ 2147483647 w 59"/>
              <a:gd name="T87" fmla="*/ 2147483647 h 39"/>
              <a:gd name="T88" fmla="*/ 2147483647 w 59"/>
              <a:gd name="T89" fmla="*/ 2147483647 h 39"/>
              <a:gd name="T90" fmla="*/ 2147483647 w 59"/>
              <a:gd name="T91" fmla="*/ 2147483647 h 39"/>
              <a:gd name="T92" fmla="*/ 2147483647 w 59"/>
              <a:gd name="T93" fmla="*/ 2147483647 h 39"/>
              <a:gd name="T94" fmla="*/ 2147483647 w 59"/>
              <a:gd name="T95" fmla="*/ 2147483647 h 39"/>
              <a:gd name="T96" fmla="*/ 2147483647 w 59"/>
              <a:gd name="T97" fmla="*/ 2147483647 h 39"/>
              <a:gd name="T98" fmla="*/ 2147483647 w 59"/>
              <a:gd name="T99" fmla="*/ 2147483647 h 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9"/>
              <a:gd name="T151" fmla="*/ 0 h 39"/>
              <a:gd name="T152" fmla="*/ 59 w 59"/>
              <a:gd name="T153" fmla="*/ 39 h 3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9" h="39">
                <a:moveTo>
                  <a:pt x="0" y="30"/>
                </a:moveTo>
                <a:lnTo>
                  <a:pt x="1" y="30"/>
                </a:lnTo>
                <a:lnTo>
                  <a:pt x="2" y="29"/>
                </a:lnTo>
                <a:lnTo>
                  <a:pt x="4" y="27"/>
                </a:lnTo>
                <a:lnTo>
                  <a:pt x="5" y="26"/>
                </a:lnTo>
                <a:lnTo>
                  <a:pt x="5" y="25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8" y="17"/>
                </a:lnTo>
                <a:lnTo>
                  <a:pt x="11" y="16"/>
                </a:lnTo>
                <a:lnTo>
                  <a:pt x="12" y="15"/>
                </a:lnTo>
                <a:lnTo>
                  <a:pt x="13" y="15"/>
                </a:lnTo>
                <a:lnTo>
                  <a:pt x="14" y="13"/>
                </a:lnTo>
                <a:lnTo>
                  <a:pt x="15" y="12"/>
                </a:lnTo>
                <a:lnTo>
                  <a:pt x="15" y="10"/>
                </a:lnTo>
                <a:lnTo>
                  <a:pt x="17" y="9"/>
                </a:lnTo>
                <a:lnTo>
                  <a:pt x="18" y="8"/>
                </a:lnTo>
                <a:lnTo>
                  <a:pt x="19" y="8"/>
                </a:lnTo>
                <a:lnTo>
                  <a:pt x="20" y="8"/>
                </a:lnTo>
                <a:lnTo>
                  <a:pt x="19" y="4"/>
                </a:lnTo>
                <a:lnTo>
                  <a:pt x="20" y="3"/>
                </a:lnTo>
                <a:lnTo>
                  <a:pt x="20" y="4"/>
                </a:lnTo>
                <a:lnTo>
                  <a:pt x="24" y="2"/>
                </a:lnTo>
                <a:lnTo>
                  <a:pt x="25" y="3"/>
                </a:lnTo>
                <a:lnTo>
                  <a:pt x="25" y="2"/>
                </a:lnTo>
                <a:lnTo>
                  <a:pt x="28" y="0"/>
                </a:lnTo>
                <a:lnTo>
                  <a:pt x="29" y="1"/>
                </a:lnTo>
                <a:lnTo>
                  <a:pt x="29" y="0"/>
                </a:lnTo>
                <a:lnTo>
                  <a:pt x="31" y="0"/>
                </a:lnTo>
                <a:lnTo>
                  <a:pt x="31" y="1"/>
                </a:lnTo>
                <a:lnTo>
                  <a:pt x="32" y="1"/>
                </a:lnTo>
                <a:lnTo>
                  <a:pt x="36" y="3"/>
                </a:lnTo>
                <a:lnTo>
                  <a:pt x="39" y="2"/>
                </a:lnTo>
                <a:lnTo>
                  <a:pt x="40" y="2"/>
                </a:lnTo>
                <a:lnTo>
                  <a:pt x="42" y="2"/>
                </a:lnTo>
                <a:lnTo>
                  <a:pt x="43" y="3"/>
                </a:lnTo>
                <a:lnTo>
                  <a:pt x="45" y="4"/>
                </a:lnTo>
                <a:lnTo>
                  <a:pt x="45" y="5"/>
                </a:lnTo>
                <a:lnTo>
                  <a:pt x="46" y="9"/>
                </a:lnTo>
                <a:lnTo>
                  <a:pt x="47" y="11"/>
                </a:lnTo>
                <a:lnTo>
                  <a:pt x="48" y="13"/>
                </a:lnTo>
                <a:lnTo>
                  <a:pt x="52" y="16"/>
                </a:lnTo>
                <a:lnTo>
                  <a:pt x="53" y="17"/>
                </a:lnTo>
                <a:lnTo>
                  <a:pt x="52" y="18"/>
                </a:lnTo>
                <a:lnTo>
                  <a:pt x="56" y="18"/>
                </a:lnTo>
                <a:lnTo>
                  <a:pt x="58" y="20"/>
                </a:lnTo>
                <a:lnTo>
                  <a:pt x="59" y="21"/>
                </a:lnTo>
                <a:lnTo>
                  <a:pt x="58" y="22"/>
                </a:lnTo>
                <a:lnTo>
                  <a:pt x="56" y="23"/>
                </a:lnTo>
                <a:lnTo>
                  <a:pt x="52" y="23"/>
                </a:lnTo>
                <a:lnTo>
                  <a:pt x="51" y="24"/>
                </a:lnTo>
                <a:lnTo>
                  <a:pt x="53" y="28"/>
                </a:lnTo>
                <a:lnTo>
                  <a:pt x="53" y="29"/>
                </a:lnTo>
                <a:lnTo>
                  <a:pt x="54" y="32"/>
                </a:lnTo>
                <a:lnTo>
                  <a:pt x="52" y="32"/>
                </a:lnTo>
                <a:lnTo>
                  <a:pt x="50" y="32"/>
                </a:lnTo>
                <a:lnTo>
                  <a:pt x="49" y="32"/>
                </a:lnTo>
                <a:lnTo>
                  <a:pt x="48" y="33"/>
                </a:lnTo>
                <a:lnTo>
                  <a:pt x="47" y="36"/>
                </a:lnTo>
                <a:lnTo>
                  <a:pt x="48" y="37"/>
                </a:lnTo>
                <a:lnTo>
                  <a:pt x="48" y="38"/>
                </a:lnTo>
                <a:lnTo>
                  <a:pt x="47" y="39"/>
                </a:lnTo>
                <a:lnTo>
                  <a:pt x="47" y="38"/>
                </a:lnTo>
                <a:lnTo>
                  <a:pt x="45" y="37"/>
                </a:lnTo>
                <a:lnTo>
                  <a:pt x="44" y="36"/>
                </a:lnTo>
                <a:lnTo>
                  <a:pt x="43" y="37"/>
                </a:lnTo>
                <a:lnTo>
                  <a:pt x="40" y="38"/>
                </a:lnTo>
                <a:lnTo>
                  <a:pt x="39" y="36"/>
                </a:lnTo>
                <a:lnTo>
                  <a:pt x="38" y="35"/>
                </a:lnTo>
                <a:lnTo>
                  <a:pt x="38" y="36"/>
                </a:lnTo>
                <a:lnTo>
                  <a:pt x="34" y="36"/>
                </a:lnTo>
                <a:lnTo>
                  <a:pt x="30" y="36"/>
                </a:lnTo>
                <a:lnTo>
                  <a:pt x="29" y="36"/>
                </a:lnTo>
                <a:lnTo>
                  <a:pt x="28" y="36"/>
                </a:lnTo>
                <a:lnTo>
                  <a:pt x="27" y="36"/>
                </a:lnTo>
                <a:lnTo>
                  <a:pt x="23" y="34"/>
                </a:lnTo>
                <a:lnTo>
                  <a:pt x="22" y="34"/>
                </a:lnTo>
                <a:lnTo>
                  <a:pt x="18" y="33"/>
                </a:lnTo>
                <a:lnTo>
                  <a:pt x="12" y="33"/>
                </a:lnTo>
                <a:lnTo>
                  <a:pt x="8" y="34"/>
                </a:lnTo>
                <a:lnTo>
                  <a:pt x="7" y="35"/>
                </a:lnTo>
                <a:lnTo>
                  <a:pt x="5" y="35"/>
                </a:lnTo>
                <a:lnTo>
                  <a:pt x="4" y="36"/>
                </a:lnTo>
                <a:lnTo>
                  <a:pt x="3" y="36"/>
                </a:lnTo>
                <a:lnTo>
                  <a:pt x="3" y="34"/>
                </a:lnTo>
                <a:lnTo>
                  <a:pt x="4" y="32"/>
                </a:lnTo>
                <a:lnTo>
                  <a:pt x="3" y="32"/>
                </a:lnTo>
                <a:lnTo>
                  <a:pt x="0" y="30"/>
                </a:lnTo>
                <a:close/>
              </a:path>
            </a:pathLst>
          </a:custGeom>
          <a:solidFill>
            <a:srgbClr val="69BC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842963" y="2316163"/>
            <a:ext cx="311150" cy="174625"/>
          </a:xfrm>
          <a:custGeom>
            <a:avLst/>
            <a:gdLst>
              <a:gd name="T0" fmla="*/ 0 w 35"/>
              <a:gd name="T1" fmla="*/ 2147483647 h 20"/>
              <a:gd name="T2" fmla="*/ 2147483647 w 35"/>
              <a:gd name="T3" fmla="*/ 2147483647 h 20"/>
              <a:gd name="T4" fmla="*/ 2147483647 w 35"/>
              <a:gd name="T5" fmla="*/ 2147483647 h 20"/>
              <a:gd name="T6" fmla="*/ 2147483647 w 35"/>
              <a:gd name="T7" fmla="*/ 2147483647 h 20"/>
              <a:gd name="T8" fmla="*/ 2147483647 w 35"/>
              <a:gd name="T9" fmla="*/ 2147483647 h 20"/>
              <a:gd name="T10" fmla="*/ 2147483647 w 35"/>
              <a:gd name="T11" fmla="*/ 2147483647 h 20"/>
              <a:gd name="T12" fmla="*/ 2147483647 w 35"/>
              <a:gd name="T13" fmla="*/ 2147483647 h 20"/>
              <a:gd name="T14" fmla="*/ 2147483647 w 35"/>
              <a:gd name="T15" fmla="*/ 2147483647 h 20"/>
              <a:gd name="T16" fmla="*/ 2147483647 w 35"/>
              <a:gd name="T17" fmla="*/ 2147483647 h 20"/>
              <a:gd name="T18" fmla="*/ 2147483647 w 35"/>
              <a:gd name="T19" fmla="*/ 2147483647 h 20"/>
              <a:gd name="T20" fmla="*/ 2147483647 w 35"/>
              <a:gd name="T21" fmla="*/ 0 h 20"/>
              <a:gd name="T22" fmla="*/ 2147483647 w 35"/>
              <a:gd name="T23" fmla="*/ 2147483647 h 20"/>
              <a:gd name="T24" fmla="*/ 2147483647 w 35"/>
              <a:gd name="T25" fmla="*/ 2147483647 h 20"/>
              <a:gd name="T26" fmla="*/ 2147483647 w 35"/>
              <a:gd name="T27" fmla="*/ 2147483647 h 20"/>
              <a:gd name="T28" fmla="*/ 2147483647 w 35"/>
              <a:gd name="T29" fmla="*/ 2147483647 h 20"/>
              <a:gd name="T30" fmla="*/ 2147483647 w 35"/>
              <a:gd name="T31" fmla="*/ 2147483647 h 20"/>
              <a:gd name="T32" fmla="*/ 2147483647 w 35"/>
              <a:gd name="T33" fmla="*/ 2147483647 h 20"/>
              <a:gd name="T34" fmla="*/ 2147483647 w 35"/>
              <a:gd name="T35" fmla="*/ 2147483647 h 20"/>
              <a:gd name="T36" fmla="*/ 2147483647 w 35"/>
              <a:gd name="T37" fmla="*/ 2147483647 h 20"/>
              <a:gd name="T38" fmla="*/ 2147483647 w 35"/>
              <a:gd name="T39" fmla="*/ 2147483647 h 20"/>
              <a:gd name="T40" fmla="*/ 2147483647 w 35"/>
              <a:gd name="T41" fmla="*/ 2147483647 h 20"/>
              <a:gd name="T42" fmla="*/ 2147483647 w 35"/>
              <a:gd name="T43" fmla="*/ 2147483647 h 20"/>
              <a:gd name="T44" fmla="*/ 2147483647 w 35"/>
              <a:gd name="T45" fmla="*/ 2147483647 h 20"/>
              <a:gd name="T46" fmla="*/ 2147483647 w 35"/>
              <a:gd name="T47" fmla="*/ 2147483647 h 20"/>
              <a:gd name="T48" fmla="*/ 2147483647 w 35"/>
              <a:gd name="T49" fmla="*/ 2147483647 h 20"/>
              <a:gd name="T50" fmla="*/ 2147483647 w 35"/>
              <a:gd name="T51" fmla="*/ 2147483647 h 20"/>
              <a:gd name="T52" fmla="*/ 2147483647 w 35"/>
              <a:gd name="T53" fmla="*/ 2147483647 h 20"/>
              <a:gd name="T54" fmla="*/ 2147483647 w 35"/>
              <a:gd name="T55" fmla="*/ 2147483647 h 20"/>
              <a:gd name="T56" fmla="*/ 2147483647 w 35"/>
              <a:gd name="T57" fmla="*/ 2147483647 h 20"/>
              <a:gd name="T58" fmla="*/ 2147483647 w 35"/>
              <a:gd name="T59" fmla="*/ 2147483647 h 20"/>
              <a:gd name="T60" fmla="*/ 2147483647 w 35"/>
              <a:gd name="T61" fmla="*/ 2147483647 h 20"/>
              <a:gd name="T62" fmla="*/ 2147483647 w 35"/>
              <a:gd name="T63" fmla="*/ 2147483647 h 20"/>
              <a:gd name="T64" fmla="*/ 2147483647 w 35"/>
              <a:gd name="T65" fmla="*/ 2147483647 h 20"/>
              <a:gd name="T66" fmla="*/ 2147483647 w 35"/>
              <a:gd name="T67" fmla="*/ 2147483647 h 20"/>
              <a:gd name="T68" fmla="*/ 2147483647 w 35"/>
              <a:gd name="T69" fmla="*/ 2147483647 h 20"/>
              <a:gd name="T70" fmla="*/ 2147483647 w 35"/>
              <a:gd name="T71" fmla="*/ 2147483647 h 20"/>
              <a:gd name="T72" fmla="*/ 2147483647 w 35"/>
              <a:gd name="T73" fmla="*/ 2147483647 h 20"/>
              <a:gd name="T74" fmla="*/ 2147483647 w 35"/>
              <a:gd name="T75" fmla="*/ 2147483647 h 20"/>
              <a:gd name="T76" fmla="*/ 2147483647 w 35"/>
              <a:gd name="T77" fmla="*/ 2147483647 h 20"/>
              <a:gd name="T78" fmla="*/ 2147483647 w 35"/>
              <a:gd name="T79" fmla="*/ 2147483647 h 20"/>
              <a:gd name="T80" fmla="*/ 2147483647 w 35"/>
              <a:gd name="T81" fmla="*/ 2147483647 h 20"/>
              <a:gd name="T82" fmla="*/ 2147483647 w 35"/>
              <a:gd name="T83" fmla="*/ 2147483647 h 20"/>
              <a:gd name="T84" fmla="*/ 2147483647 w 35"/>
              <a:gd name="T85" fmla="*/ 2147483647 h 20"/>
              <a:gd name="T86" fmla="*/ 2147483647 w 35"/>
              <a:gd name="T87" fmla="*/ 2147483647 h 20"/>
              <a:gd name="T88" fmla="*/ 2147483647 w 35"/>
              <a:gd name="T89" fmla="*/ 2147483647 h 20"/>
              <a:gd name="T90" fmla="*/ 2147483647 w 35"/>
              <a:gd name="T91" fmla="*/ 2147483647 h 20"/>
              <a:gd name="T92" fmla="*/ 2147483647 w 35"/>
              <a:gd name="T93" fmla="*/ 2147483647 h 20"/>
              <a:gd name="T94" fmla="*/ 2147483647 w 35"/>
              <a:gd name="T95" fmla="*/ 2147483647 h 20"/>
              <a:gd name="T96" fmla="*/ 2147483647 w 35"/>
              <a:gd name="T97" fmla="*/ 2147483647 h 20"/>
              <a:gd name="T98" fmla="*/ 0 w 35"/>
              <a:gd name="T99" fmla="*/ 2147483647 h 20"/>
              <a:gd name="T100" fmla="*/ 0 w 35"/>
              <a:gd name="T101" fmla="*/ 2147483647 h 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"/>
              <a:gd name="T154" fmla="*/ 0 h 20"/>
              <a:gd name="T155" fmla="*/ 35 w 35"/>
              <a:gd name="T156" fmla="*/ 20 h 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" h="20">
                <a:moveTo>
                  <a:pt x="0" y="3"/>
                </a:moveTo>
                <a:lnTo>
                  <a:pt x="3" y="2"/>
                </a:lnTo>
                <a:lnTo>
                  <a:pt x="5" y="1"/>
                </a:lnTo>
                <a:lnTo>
                  <a:pt x="6" y="1"/>
                </a:lnTo>
                <a:lnTo>
                  <a:pt x="13" y="1"/>
                </a:lnTo>
                <a:lnTo>
                  <a:pt x="16" y="1"/>
                </a:lnTo>
                <a:lnTo>
                  <a:pt x="20" y="2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6" y="2"/>
                </a:lnTo>
                <a:lnTo>
                  <a:pt x="30" y="4"/>
                </a:lnTo>
                <a:lnTo>
                  <a:pt x="32" y="6"/>
                </a:lnTo>
                <a:lnTo>
                  <a:pt x="33" y="6"/>
                </a:lnTo>
                <a:lnTo>
                  <a:pt x="34" y="7"/>
                </a:lnTo>
                <a:lnTo>
                  <a:pt x="35" y="11"/>
                </a:lnTo>
                <a:lnTo>
                  <a:pt x="34" y="11"/>
                </a:lnTo>
                <a:lnTo>
                  <a:pt x="33" y="11"/>
                </a:lnTo>
                <a:lnTo>
                  <a:pt x="32" y="12"/>
                </a:lnTo>
                <a:lnTo>
                  <a:pt x="30" y="13"/>
                </a:lnTo>
                <a:lnTo>
                  <a:pt x="30" y="15"/>
                </a:lnTo>
                <a:lnTo>
                  <a:pt x="29" y="16"/>
                </a:lnTo>
                <a:lnTo>
                  <a:pt x="28" y="18"/>
                </a:lnTo>
                <a:lnTo>
                  <a:pt x="27" y="18"/>
                </a:lnTo>
                <a:lnTo>
                  <a:pt x="26" y="19"/>
                </a:lnTo>
                <a:lnTo>
                  <a:pt x="23" y="20"/>
                </a:lnTo>
                <a:lnTo>
                  <a:pt x="17" y="20"/>
                </a:lnTo>
                <a:lnTo>
                  <a:pt x="17" y="19"/>
                </a:lnTo>
                <a:lnTo>
                  <a:pt x="16" y="19"/>
                </a:lnTo>
                <a:lnTo>
                  <a:pt x="15" y="18"/>
                </a:lnTo>
                <a:lnTo>
                  <a:pt x="14" y="17"/>
                </a:lnTo>
                <a:lnTo>
                  <a:pt x="12" y="17"/>
                </a:lnTo>
                <a:lnTo>
                  <a:pt x="12" y="16"/>
                </a:lnTo>
                <a:lnTo>
                  <a:pt x="11" y="16"/>
                </a:lnTo>
                <a:lnTo>
                  <a:pt x="11" y="14"/>
                </a:lnTo>
                <a:lnTo>
                  <a:pt x="10" y="12"/>
                </a:lnTo>
                <a:lnTo>
                  <a:pt x="10" y="11"/>
                </a:lnTo>
                <a:lnTo>
                  <a:pt x="6" y="11"/>
                </a:lnTo>
                <a:lnTo>
                  <a:pt x="3" y="9"/>
                </a:lnTo>
                <a:lnTo>
                  <a:pt x="2" y="10"/>
                </a:lnTo>
                <a:lnTo>
                  <a:pt x="2" y="9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solidFill>
            <a:srgbClr val="AED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957263" y="2106613"/>
            <a:ext cx="242887" cy="139700"/>
          </a:xfrm>
          <a:custGeom>
            <a:avLst/>
            <a:gdLst>
              <a:gd name="T0" fmla="*/ 0 w 27"/>
              <a:gd name="T1" fmla="*/ 2147483647 h 16"/>
              <a:gd name="T2" fmla="*/ 0 w 27"/>
              <a:gd name="T3" fmla="*/ 2147483647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0 h 16"/>
              <a:gd name="T14" fmla="*/ 2147483647 w 27"/>
              <a:gd name="T15" fmla="*/ 0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2147483647 w 27"/>
              <a:gd name="T25" fmla="*/ 2147483647 h 16"/>
              <a:gd name="T26" fmla="*/ 2147483647 w 27"/>
              <a:gd name="T27" fmla="*/ 2147483647 h 16"/>
              <a:gd name="T28" fmla="*/ 2147483647 w 27"/>
              <a:gd name="T29" fmla="*/ 2147483647 h 16"/>
              <a:gd name="T30" fmla="*/ 2147483647 w 27"/>
              <a:gd name="T31" fmla="*/ 2147483647 h 16"/>
              <a:gd name="T32" fmla="*/ 2147483647 w 27"/>
              <a:gd name="T33" fmla="*/ 2147483647 h 16"/>
              <a:gd name="T34" fmla="*/ 2147483647 w 27"/>
              <a:gd name="T35" fmla="*/ 2147483647 h 16"/>
              <a:gd name="T36" fmla="*/ 2147483647 w 27"/>
              <a:gd name="T37" fmla="*/ 2147483647 h 16"/>
              <a:gd name="T38" fmla="*/ 2147483647 w 27"/>
              <a:gd name="T39" fmla="*/ 2147483647 h 16"/>
              <a:gd name="T40" fmla="*/ 2147483647 w 27"/>
              <a:gd name="T41" fmla="*/ 2147483647 h 16"/>
              <a:gd name="T42" fmla="*/ 2147483647 w 27"/>
              <a:gd name="T43" fmla="*/ 2147483647 h 16"/>
              <a:gd name="T44" fmla="*/ 2147483647 w 27"/>
              <a:gd name="T45" fmla="*/ 2147483647 h 16"/>
              <a:gd name="T46" fmla="*/ 2147483647 w 27"/>
              <a:gd name="T47" fmla="*/ 2147483647 h 16"/>
              <a:gd name="T48" fmla="*/ 2147483647 w 27"/>
              <a:gd name="T49" fmla="*/ 2147483647 h 16"/>
              <a:gd name="T50" fmla="*/ 2147483647 w 27"/>
              <a:gd name="T51" fmla="*/ 2147483647 h 16"/>
              <a:gd name="T52" fmla="*/ 2147483647 w 27"/>
              <a:gd name="T53" fmla="*/ 2147483647 h 16"/>
              <a:gd name="T54" fmla="*/ 2147483647 w 27"/>
              <a:gd name="T55" fmla="*/ 2147483647 h 16"/>
              <a:gd name="T56" fmla="*/ 2147483647 w 27"/>
              <a:gd name="T57" fmla="*/ 2147483647 h 16"/>
              <a:gd name="T58" fmla="*/ 2147483647 w 27"/>
              <a:gd name="T59" fmla="*/ 2147483647 h 16"/>
              <a:gd name="T60" fmla="*/ 2147483647 w 27"/>
              <a:gd name="T61" fmla="*/ 2147483647 h 16"/>
              <a:gd name="T62" fmla="*/ 2147483647 w 27"/>
              <a:gd name="T63" fmla="*/ 2147483647 h 16"/>
              <a:gd name="T64" fmla="*/ 2147483647 w 27"/>
              <a:gd name="T65" fmla="*/ 2147483647 h 16"/>
              <a:gd name="T66" fmla="*/ 0 w 27"/>
              <a:gd name="T67" fmla="*/ 2147483647 h 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16"/>
              <a:gd name="T104" fmla="*/ 27 w 27"/>
              <a:gd name="T105" fmla="*/ 16 h 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16">
                <a:moveTo>
                  <a:pt x="0" y="8"/>
                </a:moveTo>
                <a:lnTo>
                  <a:pt x="0" y="4"/>
                </a:lnTo>
                <a:lnTo>
                  <a:pt x="3" y="2"/>
                </a:lnTo>
                <a:lnTo>
                  <a:pt x="7" y="1"/>
                </a:lnTo>
                <a:lnTo>
                  <a:pt x="8" y="1"/>
                </a:lnTo>
                <a:lnTo>
                  <a:pt x="13" y="0"/>
                </a:lnTo>
                <a:lnTo>
                  <a:pt x="17" y="0"/>
                </a:lnTo>
                <a:lnTo>
                  <a:pt x="21" y="1"/>
                </a:lnTo>
                <a:lnTo>
                  <a:pt x="25" y="1"/>
                </a:lnTo>
                <a:lnTo>
                  <a:pt x="26" y="1"/>
                </a:lnTo>
                <a:lnTo>
                  <a:pt x="27" y="2"/>
                </a:lnTo>
                <a:lnTo>
                  <a:pt x="25" y="3"/>
                </a:lnTo>
                <a:lnTo>
                  <a:pt x="25" y="5"/>
                </a:lnTo>
                <a:lnTo>
                  <a:pt x="24" y="9"/>
                </a:lnTo>
                <a:lnTo>
                  <a:pt x="26" y="14"/>
                </a:lnTo>
                <a:lnTo>
                  <a:pt x="25" y="14"/>
                </a:lnTo>
                <a:lnTo>
                  <a:pt x="24" y="15"/>
                </a:lnTo>
                <a:lnTo>
                  <a:pt x="24" y="16"/>
                </a:lnTo>
                <a:lnTo>
                  <a:pt x="22" y="16"/>
                </a:lnTo>
                <a:lnTo>
                  <a:pt x="20" y="16"/>
                </a:lnTo>
                <a:lnTo>
                  <a:pt x="17" y="15"/>
                </a:lnTo>
                <a:lnTo>
                  <a:pt x="16" y="14"/>
                </a:lnTo>
                <a:lnTo>
                  <a:pt x="15" y="14"/>
                </a:lnTo>
                <a:lnTo>
                  <a:pt x="11" y="12"/>
                </a:lnTo>
                <a:lnTo>
                  <a:pt x="9" y="12"/>
                </a:lnTo>
                <a:lnTo>
                  <a:pt x="6" y="13"/>
                </a:lnTo>
                <a:lnTo>
                  <a:pt x="6" y="10"/>
                </a:lnTo>
                <a:lnTo>
                  <a:pt x="2" y="10"/>
                </a:lnTo>
                <a:lnTo>
                  <a:pt x="0" y="8"/>
                </a:lnTo>
                <a:close/>
              </a:path>
            </a:pathLst>
          </a:custGeom>
          <a:solidFill>
            <a:srgbClr val="E44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941388" y="2597150"/>
            <a:ext cx="1025525" cy="571500"/>
          </a:xfrm>
          <a:custGeom>
            <a:avLst/>
            <a:gdLst>
              <a:gd name="T0" fmla="*/ 2147483647 w 115"/>
              <a:gd name="T1" fmla="*/ 2147483647 h 65"/>
              <a:gd name="T2" fmla="*/ 2147483647 w 115"/>
              <a:gd name="T3" fmla="*/ 2147483647 h 65"/>
              <a:gd name="T4" fmla="*/ 2147483647 w 115"/>
              <a:gd name="T5" fmla="*/ 2147483647 h 65"/>
              <a:gd name="T6" fmla="*/ 2147483647 w 115"/>
              <a:gd name="T7" fmla="*/ 2147483647 h 65"/>
              <a:gd name="T8" fmla="*/ 2147483647 w 115"/>
              <a:gd name="T9" fmla="*/ 2147483647 h 65"/>
              <a:gd name="T10" fmla="*/ 2147483647 w 115"/>
              <a:gd name="T11" fmla="*/ 2147483647 h 65"/>
              <a:gd name="T12" fmla="*/ 2147483647 w 115"/>
              <a:gd name="T13" fmla="*/ 2147483647 h 65"/>
              <a:gd name="T14" fmla="*/ 2147483647 w 115"/>
              <a:gd name="T15" fmla="*/ 2147483647 h 65"/>
              <a:gd name="T16" fmla="*/ 2147483647 w 115"/>
              <a:gd name="T17" fmla="*/ 2147483647 h 65"/>
              <a:gd name="T18" fmla="*/ 2147483647 w 115"/>
              <a:gd name="T19" fmla="*/ 2147483647 h 65"/>
              <a:gd name="T20" fmla="*/ 2147483647 w 115"/>
              <a:gd name="T21" fmla="*/ 2147483647 h 65"/>
              <a:gd name="T22" fmla="*/ 2147483647 w 115"/>
              <a:gd name="T23" fmla="*/ 2147483647 h 65"/>
              <a:gd name="T24" fmla="*/ 2147483647 w 115"/>
              <a:gd name="T25" fmla="*/ 2147483647 h 65"/>
              <a:gd name="T26" fmla="*/ 2147483647 w 115"/>
              <a:gd name="T27" fmla="*/ 2147483647 h 65"/>
              <a:gd name="T28" fmla="*/ 2147483647 w 115"/>
              <a:gd name="T29" fmla="*/ 2147483647 h 65"/>
              <a:gd name="T30" fmla="*/ 2147483647 w 115"/>
              <a:gd name="T31" fmla="*/ 2147483647 h 65"/>
              <a:gd name="T32" fmla="*/ 2147483647 w 115"/>
              <a:gd name="T33" fmla="*/ 0 h 65"/>
              <a:gd name="T34" fmla="*/ 2147483647 w 115"/>
              <a:gd name="T35" fmla="*/ 2147483647 h 65"/>
              <a:gd name="T36" fmla="*/ 2147483647 w 115"/>
              <a:gd name="T37" fmla="*/ 2147483647 h 65"/>
              <a:gd name="T38" fmla="*/ 2147483647 w 115"/>
              <a:gd name="T39" fmla="*/ 2147483647 h 65"/>
              <a:gd name="T40" fmla="*/ 2147483647 w 115"/>
              <a:gd name="T41" fmla="*/ 2147483647 h 65"/>
              <a:gd name="T42" fmla="*/ 2147483647 w 115"/>
              <a:gd name="T43" fmla="*/ 2147483647 h 65"/>
              <a:gd name="T44" fmla="*/ 2147483647 w 115"/>
              <a:gd name="T45" fmla="*/ 2147483647 h 65"/>
              <a:gd name="T46" fmla="*/ 2147483647 w 115"/>
              <a:gd name="T47" fmla="*/ 2147483647 h 65"/>
              <a:gd name="T48" fmla="*/ 2147483647 w 115"/>
              <a:gd name="T49" fmla="*/ 2147483647 h 65"/>
              <a:gd name="T50" fmla="*/ 2147483647 w 115"/>
              <a:gd name="T51" fmla="*/ 2147483647 h 65"/>
              <a:gd name="T52" fmla="*/ 2147483647 w 115"/>
              <a:gd name="T53" fmla="*/ 2147483647 h 65"/>
              <a:gd name="T54" fmla="*/ 2147483647 w 115"/>
              <a:gd name="T55" fmla="*/ 2147483647 h 65"/>
              <a:gd name="T56" fmla="*/ 2147483647 w 115"/>
              <a:gd name="T57" fmla="*/ 2147483647 h 65"/>
              <a:gd name="T58" fmla="*/ 2147483647 w 115"/>
              <a:gd name="T59" fmla="*/ 2147483647 h 65"/>
              <a:gd name="T60" fmla="*/ 2147483647 w 115"/>
              <a:gd name="T61" fmla="*/ 2147483647 h 65"/>
              <a:gd name="T62" fmla="*/ 2147483647 w 115"/>
              <a:gd name="T63" fmla="*/ 2147483647 h 65"/>
              <a:gd name="T64" fmla="*/ 2147483647 w 115"/>
              <a:gd name="T65" fmla="*/ 2147483647 h 65"/>
              <a:gd name="T66" fmla="*/ 2147483647 w 115"/>
              <a:gd name="T67" fmla="*/ 2147483647 h 65"/>
              <a:gd name="T68" fmla="*/ 2147483647 w 115"/>
              <a:gd name="T69" fmla="*/ 2147483647 h 65"/>
              <a:gd name="T70" fmla="*/ 2147483647 w 115"/>
              <a:gd name="T71" fmla="*/ 2147483647 h 65"/>
              <a:gd name="T72" fmla="*/ 2147483647 w 115"/>
              <a:gd name="T73" fmla="*/ 2147483647 h 65"/>
              <a:gd name="T74" fmla="*/ 2147483647 w 115"/>
              <a:gd name="T75" fmla="*/ 2147483647 h 65"/>
              <a:gd name="T76" fmla="*/ 2147483647 w 115"/>
              <a:gd name="T77" fmla="*/ 2147483647 h 65"/>
              <a:gd name="T78" fmla="*/ 2147483647 w 115"/>
              <a:gd name="T79" fmla="*/ 2147483647 h 65"/>
              <a:gd name="T80" fmla="*/ 2147483647 w 115"/>
              <a:gd name="T81" fmla="*/ 2147483647 h 65"/>
              <a:gd name="T82" fmla="*/ 2147483647 w 115"/>
              <a:gd name="T83" fmla="*/ 2147483647 h 65"/>
              <a:gd name="T84" fmla="*/ 2147483647 w 115"/>
              <a:gd name="T85" fmla="*/ 2147483647 h 65"/>
              <a:gd name="T86" fmla="*/ 2147483647 w 115"/>
              <a:gd name="T87" fmla="*/ 2147483647 h 65"/>
              <a:gd name="T88" fmla="*/ 2147483647 w 115"/>
              <a:gd name="T89" fmla="*/ 2147483647 h 65"/>
              <a:gd name="T90" fmla="*/ 2147483647 w 115"/>
              <a:gd name="T91" fmla="*/ 2147483647 h 65"/>
              <a:gd name="T92" fmla="*/ 2147483647 w 115"/>
              <a:gd name="T93" fmla="*/ 2147483647 h 65"/>
              <a:gd name="T94" fmla="*/ 2147483647 w 115"/>
              <a:gd name="T95" fmla="*/ 2147483647 h 65"/>
              <a:gd name="T96" fmla="*/ 2147483647 w 115"/>
              <a:gd name="T97" fmla="*/ 2147483647 h 65"/>
              <a:gd name="T98" fmla="*/ 2147483647 w 115"/>
              <a:gd name="T99" fmla="*/ 2147483647 h 65"/>
              <a:gd name="T100" fmla="*/ 2147483647 w 115"/>
              <a:gd name="T101" fmla="*/ 2147483647 h 65"/>
              <a:gd name="T102" fmla="*/ 2147483647 w 115"/>
              <a:gd name="T103" fmla="*/ 2147483647 h 65"/>
              <a:gd name="T104" fmla="*/ 2147483647 w 115"/>
              <a:gd name="T105" fmla="*/ 2147483647 h 65"/>
              <a:gd name="T106" fmla="*/ 2147483647 w 115"/>
              <a:gd name="T107" fmla="*/ 2147483647 h 65"/>
              <a:gd name="T108" fmla="*/ 2147483647 w 115"/>
              <a:gd name="T109" fmla="*/ 2147483647 h 65"/>
              <a:gd name="T110" fmla="*/ 2147483647 w 115"/>
              <a:gd name="T111" fmla="*/ 2147483647 h 65"/>
              <a:gd name="T112" fmla="*/ 2147483647 w 115"/>
              <a:gd name="T113" fmla="*/ 2147483647 h 65"/>
              <a:gd name="T114" fmla="*/ 2147483647 w 115"/>
              <a:gd name="T115" fmla="*/ 2147483647 h 65"/>
              <a:gd name="T116" fmla="*/ 2147483647 w 115"/>
              <a:gd name="T117" fmla="*/ 2147483647 h 65"/>
              <a:gd name="T118" fmla="*/ 0 w 115"/>
              <a:gd name="T119" fmla="*/ 2147483647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5"/>
              <a:gd name="T181" fmla="*/ 0 h 65"/>
              <a:gd name="T182" fmla="*/ 115 w 115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5" h="65">
                <a:moveTo>
                  <a:pt x="0" y="33"/>
                </a:moveTo>
                <a:lnTo>
                  <a:pt x="0" y="31"/>
                </a:lnTo>
                <a:lnTo>
                  <a:pt x="1" y="31"/>
                </a:lnTo>
                <a:lnTo>
                  <a:pt x="2" y="27"/>
                </a:lnTo>
                <a:lnTo>
                  <a:pt x="5" y="28"/>
                </a:lnTo>
                <a:lnTo>
                  <a:pt x="4" y="26"/>
                </a:lnTo>
                <a:lnTo>
                  <a:pt x="3" y="24"/>
                </a:lnTo>
                <a:lnTo>
                  <a:pt x="3" y="23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6" y="20"/>
                </a:lnTo>
                <a:lnTo>
                  <a:pt x="6" y="19"/>
                </a:lnTo>
                <a:lnTo>
                  <a:pt x="7" y="19"/>
                </a:lnTo>
                <a:lnTo>
                  <a:pt x="8" y="18"/>
                </a:lnTo>
                <a:lnTo>
                  <a:pt x="8" y="17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3"/>
                </a:lnTo>
                <a:lnTo>
                  <a:pt x="10" y="12"/>
                </a:lnTo>
                <a:lnTo>
                  <a:pt x="9" y="10"/>
                </a:lnTo>
                <a:lnTo>
                  <a:pt x="8" y="7"/>
                </a:lnTo>
                <a:lnTo>
                  <a:pt x="9" y="6"/>
                </a:lnTo>
                <a:lnTo>
                  <a:pt x="11" y="6"/>
                </a:lnTo>
                <a:lnTo>
                  <a:pt x="12" y="5"/>
                </a:lnTo>
                <a:lnTo>
                  <a:pt x="16" y="4"/>
                </a:lnTo>
                <a:lnTo>
                  <a:pt x="22" y="4"/>
                </a:lnTo>
                <a:lnTo>
                  <a:pt x="26" y="5"/>
                </a:lnTo>
                <a:lnTo>
                  <a:pt x="27" y="5"/>
                </a:lnTo>
                <a:lnTo>
                  <a:pt x="31" y="7"/>
                </a:lnTo>
                <a:lnTo>
                  <a:pt x="32" y="7"/>
                </a:lnTo>
                <a:lnTo>
                  <a:pt x="33" y="7"/>
                </a:lnTo>
                <a:lnTo>
                  <a:pt x="34" y="7"/>
                </a:lnTo>
                <a:lnTo>
                  <a:pt x="38" y="7"/>
                </a:lnTo>
                <a:lnTo>
                  <a:pt x="42" y="7"/>
                </a:lnTo>
                <a:lnTo>
                  <a:pt x="42" y="6"/>
                </a:lnTo>
                <a:lnTo>
                  <a:pt x="43" y="7"/>
                </a:lnTo>
                <a:lnTo>
                  <a:pt x="44" y="9"/>
                </a:lnTo>
                <a:lnTo>
                  <a:pt x="47" y="8"/>
                </a:lnTo>
                <a:lnTo>
                  <a:pt x="48" y="7"/>
                </a:lnTo>
                <a:lnTo>
                  <a:pt x="49" y="8"/>
                </a:lnTo>
                <a:lnTo>
                  <a:pt x="51" y="9"/>
                </a:lnTo>
                <a:lnTo>
                  <a:pt x="51" y="10"/>
                </a:lnTo>
                <a:lnTo>
                  <a:pt x="52" y="9"/>
                </a:lnTo>
                <a:lnTo>
                  <a:pt x="52" y="8"/>
                </a:lnTo>
                <a:lnTo>
                  <a:pt x="51" y="7"/>
                </a:lnTo>
                <a:lnTo>
                  <a:pt x="52" y="4"/>
                </a:lnTo>
                <a:lnTo>
                  <a:pt x="53" y="3"/>
                </a:lnTo>
                <a:lnTo>
                  <a:pt x="54" y="3"/>
                </a:lnTo>
                <a:lnTo>
                  <a:pt x="56" y="3"/>
                </a:lnTo>
                <a:lnTo>
                  <a:pt x="58" y="3"/>
                </a:lnTo>
                <a:lnTo>
                  <a:pt x="62" y="2"/>
                </a:lnTo>
                <a:lnTo>
                  <a:pt x="66" y="1"/>
                </a:lnTo>
                <a:lnTo>
                  <a:pt x="67" y="0"/>
                </a:lnTo>
                <a:lnTo>
                  <a:pt x="68" y="1"/>
                </a:lnTo>
                <a:lnTo>
                  <a:pt x="68" y="0"/>
                </a:lnTo>
                <a:lnTo>
                  <a:pt x="69" y="0"/>
                </a:lnTo>
                <a:lnTo>
                  <a:pt x="69" y="1"/>
                </a:lnTo>
                <a:lnTo>
                  <a:pt x="72" y="2"/>
                </a:lnTo>
                <a:lnTo>
                  <a:pt x="74" y="5"/>
                </a:lnTo>
                <a:lnTo>
                  <a:pt x="75" y="5"/>
                </a:lnTo>
                <a:lnTo>
                  <a:pt x="74" y="6"/>
                </a:lnTo>
                <a:lnTo>
                  <a:pt x="73" y="6"/>
                </a:lnTo>
                <a:lnTo>
                  <a:pt x="75" y="9"/>
                </a:lnTo>
                <a:lnTo>
                  <a:pt x="75" y="10"/>
                </a:lnTo>
                <a:lnTo>
                  <a:pt x="76" y="10"/>
                </a:lnTo>
                <a:lnTo>
                  <a:pt x="80" y="10"/>
                </a:lnTo>
                <a:lnTo>
                  <a:pt x="83" y="14"/>
                </a:lnTo>
                <a:lnTo>
                  <a:pt x="84" y="16"/>
                </a:lnTo>
                <a:lnTo>
                  <a:pt x="85" y="17"/>
                </a:lnTo>
                <a:lnTo>
                  <a:pt x="86" y="16"/>
                </a:lnTo>
                <a:lnTo>
                  <a:pt x="88" y="17"/>
                </a:lnTo>
                <a:lnTo>
                  <a:pt x="89" y="17"/>
                </a:lnTo>
                <a:lnTo>
                  <a:pt x="92" y="17"/>
                </a:lnTo>
                <a:lnTo>
                  <a:pt x="94" y="17"/>
                </a:lnTo>
                <a:lnTo>
                  <a:pt x="95" y="16"/>
                </a:lnTo>
                <a:lnTo>
                  <a:pt x="99" y="19"/>
                </a:lnTo>
                <a:lnTo>
                  <a:pt x="100" y="19"/>
                </a:lnTo>
                <a:lnTo>
                  <a:pt x="100" y="20"/>
                </a:lnTo>
                <a:lnTo>
                  <a:pt x="101" y="19"/>
                </a:lnTo>
                <a:lnTo>
                  <a:pt x="102" y="19"/>
                </a:lnTo>
                <a:lnTo>
                  <a:pt x="106" y="21"/>
                </a:lnTo>
                <a:lnTo>
                  <a:pt x="107" y="21"/>
                </a:lnTo>
                <a:lnTo>
                  <a:pt x="111" y="23"/>
                </a:lnTo>
                <a:lnTo>
                  <a:pt x="114" y="23"/>
                </a:lnTo>
                <a:lnTo>
                  <a:pt x="114" y="24"/>
                </a:lnTo>
                <a:lnTo>
                  <a:pt x="114" y="25"/>
                </a:lnTo>
                <a:lnTo>
                  <a:pt x="113" y="26"/>
                </a:lnTo>
                <a:lnTo>
                  <a:pt x="112" y="27"/>
                </a:lnTo>
                <a:lnTo>
                  <a:pt x="112" y="28"/>
                </a:lnTo>
                <a:lnTo>
                  <a:pt x="114" y="28"/>
                </a:lnTo>
                <a:lnTo>
                  <a:pt x="114" y="29"/>
                </a:lnTo>
                <a:lnTo>
                  <a:pt x="112" y="31"/>
                </a:lnTo>
                <a:lnTo>
                  <a:pt x="114" y="33"/>
                </a:lnTo>
                <a:lnTo>
                  <a:pt x="115" y="33"/>
                </a:lnTo>
                <a:lnTo>
                  <a:pt x="115" y="34"/>
                </a:lnTo>
                <a:lnTo>
                  <a:pt x="114" y="35"/>
                </a:lnTo>
                <a:lnTo>
                  <a:pt x="114" y="36"/>
                </a:lnTo>
                <a:lnTo>
                  <a:pt x="114" y="37"/>
                </a:lnTo>
                <a:lnTo>
                  <a:pt x="110" y="37"/>
                </a:lnTo>
                <a:lnTo>
                  <a:pt x="109" y="37"/>
                </a:lnTo>
                <a:lnTo>
                  <a:pt x="107" y="38"/>
                </a:lnTo>
                <a:lnTo>
                  <a:pt x="104" y="42"/>
                </a:lnTo>
                <a:lnTo>
                  <a:pt x="104" y="43"/>
                </a:lnTo>
                <a:lnTo>
                  <a:pt x="105" y="43"/>
                </a:lnTo>
                <a:lnTo>
                  <a:pt x="104" y="43"/>
                </a:lnTo>
                <a:lnTo>
                  <a:pt x="100" y="43"/>
                </a:lnTo>
                <a:lnTo>
                  <a:pt x="97" y="45"/>
                </a:lnTo>
                <a:lnTo>
                  <a:pt x="95" y="46"/>
                </a:lnTo>
                <a:lnTo>
                  <a:pt x="91" y="47"/>
                </a:lnTo>
                <a:lnTo>
                  <a:pt x="86" y="50"/>
                </a:lnTo>
                <a:lnTo>
                  <a:pt x="85" y="50"/>
                </a:lnTo>
                <a:lnTo>
                  <a:pt x="84" y="52"/>
                </a:lnTo>
                <a:lnTo>
                  <a:pt x="85" y="54"/>
                </a:lnTo>
                <a:lnTo>
                  <a:pt x="89" y="58"/>
                </a:lnTo>
                <a:lnTo>
                  <a:pt x="91" y="57"/>
                </a:lnTo>
                <a:lnTo>
                  <a:pt x="92" y="57"/>
                </a:lnTo>
                <a:lnTo>
                  <a:pt x="96" y="57"/>
                </a:lnTo>
                <a:lnTo>
                  <a:pt x="93" y="60"/>
                </a:lnTo>
                <a:lnTo>
                  <a:pt x="89" y="60"/>
                </a:lnTo>
                <a:lnTo>
                  <a:pt x="86" y="61"/>
                </a:lnTo>
                <a:lnTo>
                  <a:pt x="82" y="64"/>
                </a:lnTo>
                <a:lnTo>
                  <a:pt x="78" y="65"/>
                </a:lnTo>
                <a:lnTo>
                  <a:pt x="77" y="64"/>
                </a:lnTo>
                <a:lnTo>
                  <a:pt x="76" y="63"/>
                </a:lnTo>
                <a:lnTo>
                  <a:pt x="77" y="63"/>
                </a:lnTo>
                <a:lnTo>
                  <a:pt x="77" y="60"/>
                </a:lnTo>
                <a:lnTo>
                  <a:pt x="75" y="59"/>
                </a:lnTo>
                <a:lnTo>
                  <a:pt x="71" y="57"/>
                </a:lnTo>
                <a:lnTo>
                  <a:pt x="70" y="58"/>
                </a:lnTo>
                <a:lnTo>
                  <a:pt x="74" y="54"/>
                </a:lnTo>
                <a:lnTo>
                  <a:pt x="76" y="51"/>
                </a:lnTo>
                <a:lnTo>
                  <a:pt x="75" y="52"/>
                </a:lnTo>
                <a:lnTo>
                  <a:pt x="71" y="51"/>
                </a:lnTo>
                <a:lnTo>
                  <a:pt x="67" y="51"/>
                </a:lnTo>
                <a:lnTo>
                  <a:pt x="65" y="50"/>
                </a:lnTo>
                <a:lnTo>
                  <a:pt x="64" y="48"/>
                </a:lnTo>
                <a:lnTo>
                  <a:pt x="68" y="48"/>
                </a:lnTo>
                <a:lnTo>
                  <a:pt x="68" y="47"/>
                </a:lnTo>
                <a:lnTo>
                  <a:pt x="64" y="46"/>
                </a:lnTo>
                <a:lnTo>
                  <a:pt x="64" y="44"/>
                </a:lnTo>
                <a:lnTo>
                  <a:pt x="64" y="43"/>
                </a:lnTo>
                <a:lnTo>
                  <a:pt x="64" y="44"/>
                </a:lnTo>
                <a:lnTo>
                  <a:pt x="62" y="47"/>
                </a:lnTo>
                <a:lnTo>
                  <a:pt x="60" y="47"/>
                </a:lnTo>
                <a:lnTo>
                  <a:pt x="58" y="47"/>
                </a:lnTo>
                <a:lnTo>
                  <a:pt x="55" y="52"/>
                </a:lnTo>
                <a:lnTo>
                  <a:pt x="53" y="54"/>
                </a:lnTo>
                <a:lnTo>
                  <a:pt x="53" y="53"/>
                </a:lnTo>
                <a:lnTo>
                  <a:pt x="51" y="56"/>
                </a:lnTo>
                <a:lnTo>
                  <a:pt x="51" y="59"/>
                </a:lnTo>
                <a:lnTo>
                  <a:pt x="51" y="58"/>
                </a:lnTo>
                <a:lnTo>
                  <a:pt x="51" y="57"/>
                </a:lnTo>
                <a:lnTo>
                  <a:pt x="50" y="57"/>
                </a:lnTo>
                <a:lnTo>
                  <a:pt x="49" y="56"/>
                </a:lnTo>
                <a:lnTo>
                  <a:pt x="48" y="57"/>
                </a:lnTo>
                <a:lnTo>
                  <a:pt x="47" y="57"/>
                </a:lnTo>
                <a:lnTo>
                  <a:pt x="46" y="58"/>
                </a:lnTo>
                <a:lnTo>
                  <a:pt x="45" y="59"/>
                </a:lnTo>
                <a:lnTo>
                  <a:pt x="41" y="56"/>
                </a:lnTo>
                <a:lnTo>
                  <a:pt x="43" y="56"/>
                </a:lnTo>
                <a:lnTo>
                  <a:pt x="43" y="54"/>
                </a:lnTo>
                <a:lnTo>
                  <a:pt x="44" y="54"/>
                </a:lnTo>
                <a:lnTo>
                  <a:pt x="45" y="52"/>
                </a:lnTo>
                <a:lnTo>
                  <a:pt x="46" y="52"/>
                </a:lnTo>
                <a:lnTo>
                  <a:pt x="46" y="50"/>
                </a:lnTo>
                <a:lnTo>
                  <a:pt x="45" y="48"/>
                </a:lnTo>
                <a:lnTo>
                  <a:pt x="47" y="47"/>
                </a:lnTo>
                <a:lnTo>
                  <a:pt x="48" y="48"/>
                </a:lnTo>
                <a:lnTo>
                  <a:pt x="50" y="49"/>
                </a:lnTo>
                <a:lnTo>
                  <a:pt x="52" y="49"/>
                </a:lnTo>
                <a:lnTo>
                  <a:pt x="53" y="49"/>
                </a:lnTo>
                <a:lnTo>
                  <a:pt x="52" y="48"/>
                </a:lnTo>
                <a:lnTo>
                  <a:pt x="52" y="47"/>
                </a:lnTo>
                <a:lnTo>
                  <a:pt x="52" y="46"/>
                </a:lnTo>
                <a:lnTo>
                  <a:pt x="50" y="45"/>
                </a:lnTo>
                <a:lnTo>
                  <a:pt x="47" y="41"/>
                </a:lnTo>
                <a:lnTo>
                  <a:pt x="46" y="40"/>
                </a:lnTo>
                <a:lnTo>
                  <a:pt x="46" y="39"/>
                </a:lnTo>
                <a:lnTo>
                  <a:pt x="46" y="38"/>
                </a:lnTo>
                <a:lnTo>
                  <a:pt x="44" y="35"/>
                </a:lnTo>
                <a:lnTo>
                  <a:pt x="43" y="35"/>
                </a:lnTo>
                <a:lnTo>
                  <a:pt x="41" y="35"/>
                </a:lnTo>
                <a:lnTo>
                  <a:pt x="37" y="33"/>
                </a:lnTo>
                <a:lnTo>
                  <a:pt x="36" y="32"/>
                </a:lnTo>
                <a:lnTo>
                  <a:pt x="33" y="32"/>
                </a:lnTo>
                <a:lnTo>
                  <a:pt x="33" y="33"/>
                </a:lnTo>
                <a:lnTo>
                  <a:pt x="32" y="33"/>
                </a:lnTo>
                <a:lnTo>
                  <a:pt x="30" y="33"/>
                </a:lnTo>
                <a:lnTo>
                  <a:pt x="29" y="33"/>
                </a:lnTo>
                <a:lnTo>
                  <a:pt x="29" y="34"/>
                </a:lnTo>
                <a:lnTo>
                  <a:pt x="27" y="34"/>
                </a:lnTo>
                <a:lnTo>
                  <a:pt x="26" y="36"/>
                </a:lnTo>
                <a:lnTo>
                  <a:pt x="25" y="36"/>
                </a:lnTo>
                <a:lnTo>
                  <a:pt x="23" y="36"/>
                </a:lnTo>
                <a:lnTo>
                  <a:pt x="19" y="38"/>
                </a:lnTo>
                <a:lnTo>
                  <a:pt x="18" y="38"/>
                </a:lnTo>
                <a:lnTo>
                  <a:pt x="16" y="36"/>
                </a:lnTo>
                <a:lnTo>
                  <a:pt x="12" y="36"/>
                </a:lnTo>
                <a:lnTo>
                  <a:pt x="11" y="36"/>
                </a:lnTo>
                <a:lnTo>
                  <a:pt x="9" y="35"/>
                </a:lnTo>
                <a:lnTo>
                  <a:pt x="9" y="36"/>
                </a:lnTo>
                <a:lnTo>
                  <a:pt x="6" y="36"/>
                </a:lnTo>
                <a:lnTo>
                  <a:pt x="5" y="36"/>
                </a:lnTo>
                <a:lnTo>
                  <a:pt x="5" y="35"/>
                </a:lnTo>
                <a:lnTo>
                  <a:pt x="4" y="35"/>
                </a:lnTo>
                <a:lnTo>
                  <a:pt x="3" y="34"/>
                </a:lnTo>
                <a:lnTo>
                  <a:pt x="1" y="33"/>
                </a:lnTo>
                <a:lnTo>
                  <a:pt x="0" y="33"/>
                </a:lnTo>
                <a:close/>
              </a:path>
            </a:pathLst>
          </a:custGeom>
          <a:solidFill>
            <a:srgbClr val="A5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930525" y="3090863"/>
            <a:ext cx="1089025" cy="606425"/>
          </a:xfrm>
          <a:custGeom>
            <a:avLst/>
            <a:gdLst>
              <a:gd name="T0" fmla="*/ 2147483647 w 122"/>
              <a:gd name="T1" fmla="*/ 2147483647 h 69"/>
              <a:gd name="T2" fmla="*/ 2147483647 w 122"/>
              <a:gd name="T3" fmla="*/ 0 h 69"/>
              <a:gd name="T4" fmla="*/ 2147483647 w 122"/>
              <a:gd name="T5" fmla="*/ 2147483647 h 69"/>
              <a:gd name="T6" fmla="*/ 2147483647 w 122"/>
              <a:gd name="T7" fmla="*/ 2147483647 h 69"/>
              <a:gd name="T8" fmla="*/ 2147483647 w 122"/>
              <a:gd name="T9" fmla="*/ 2147483647 h 69"/>
              <a:gd name="T10" fmla="*/ 2147483647 w 122"/>
              <a:gd name="T11" fmla="*/ 2147483647 h 69"/>
              <a:gd name="T12" fmla="*/ 2147483647 w 122"/>
              <a:gd name="T13" fmla="*/ 2147483647 h 69"/>
              <a:gd name="T14" fmla="*/ 2147483647 w 122"/>
              <a:gd name="T15" fmla="*/ 2147483647 h 69"/>
              <a:gd name="T16" fmla="*/ 2147483647 w 122"/>
              <a:gd name="T17" fmla="*/ 2147483647 h 69"/>
              <a:gd name="T18" fmla="*/ 2147483647 w 122"/>
              <a:gd name="T19" fmla="*/ 2147483647 h 69"/>
              <a:gd name="T20" fmla="*/ 2147483647 w 122"/>
              <a:gd name="T21" fmla="*/ 2147483647 h 69"/>
              <a:gd name="T22" fmla="*/ 2147483647 w 122"/>
              <a:gd name="T23" fmla="*/ 2147483647 h 69"/>
              <a:gd name="T24" fmla="*/ 2147483647 w 122"/>
              <a:gd name="T25" fmla="*/ 2147483647 h 69"/>
              <a:gd name="T26" fmla="*/ 2147483647 w 122"/>
              <a:gd name="T27" fmla="*/ 2147483647 h 69"/>
              <a:gd name="T28" fmla="*/ 2147483647 w 122"/>
              <a:gd name="T29" fmla="*/ 2147483647 h 69"/>
              <a:gd name="T30" fmla="*/ 2147483647 w 122"/>
              <a:gd name="T31" fmla="*/ 2147483647 h 69"/>
              <a:gd name="T32" fmla="*/ 2147483647 w 122"/>
              <a:gd name="T33" fmla="*/ 2147483647 h 69"/>
              <a:gd name="T34" fmla="*/ 2147483647 w 122"/>
              <a:gd name="T35" fmla="*/ 2147483647 h 69"/>
              <a:gd name="T36" fmla="*/ 2147483647 w 122"/>
              <a:gd name="T37" fmla="*/ 2147483647 h 69"/>
              <a:gd name="T38" fmla="*/ 2147483647 w 122"/>
              <a:gd name="T39" fmla="*/ 2147483647 h 69"/>
              <a:gd name="T40" fmla="*/ 2147483647 w 122"/>
              <a:gd name="T41" fmla="*/ 2147483647 h 69"/>
              <a:gd name="T42" fmla="*/ 2147483647 w 122"/>
              <a:gd name="T43" fmla="*/ 2147483647 h 69"/>
              <a:gd name="T44" fmla="*/ 2147483647 w 122"/>
              <a:gd name="T45" fmla="*/ 2147483647 h 69"/>
              <a:gd name="T46" fmla="*/ 2147483647 w 122"/>
              <a:gd name="T47" fmla="*/ 2147483647 h 69"/>
              <a:gd name="T48" fmla="*/ 2147483647 w 122"/>
              <a:gd name="T49" fmla="*/ 2147483647 h 69"/>
              <a:gd name="T50" fmla="*/ 2147483647 w 122"/>
              <a:gd name="T51" fmla="*/ 2147483647 h 69"/>
              <a:gd name="T52" fmla="*/ 2147483647 w 122"/>
              <a:gd name="T53" fmla="*/ 2147483647 h 69"/>
              <a:gd name="T54" fmla="*/ 2147483647 w 122"/>
              <a:gd name="T55" fmla="*/ 2147483647 h 69"/>
              <a:gd name="T56" fmla="*/ 2147483647 w 122"/>
              <a:gd name="T57" fmla="*/ 2147483647 h 69"/>
              <a:gd name="T58" fmla="*/ 2147483647 w 122"/>
              <a:gd name="T59" fmla="*/ 2147483647 h 69"/>
              <a:gd name="T60" fmla="*/ 2147483647 w 122"/>
              <a:gd name="T61" fmla="*/ 2147483647 h 69"/>
              <a:gd name="T62" fmla="*/ 2147483647 w 122"/>
              <a:gd name="T63" fmla="*/ 2147483647 h 69"/>
              <a:gd name="T64" fmla="*/ 2147483647 w 122"/>
              <a:gd name="T65" fmla="*/ 2147483647 h 69"/>
              <a:gd name="T66" fmla="*/ 2147483647 w 122"/>
              <a:gd name="T67" fmla="*/ 2147483647 h 69"/>
              <a:gd name="T68" fmla="*/ 2147483647 w 122"/>
              <a:gd name="T69" fmla="*/ 2147483647 h 69"/>
              <a:gd name="T70" fmla="*/ 2147483647 w 122"/>
              <a:gd name="T71" fmla="*/ 2147483647 h 69"/>
              <a:gd name="T72" fmla="*/ 2147483647 w 122"/>
              <a:gd name="T73" fmla="*/ 2147483647 h 69"/>
              <a:gd name="T74" fmla="*/ 2147483647 w 122"/>
              <a:gd name="T75" fmla="*/ 2147483647 h 69"/>
              <a:gd name="T76" fmla="*/ 2147483647 w 122"/>
              <a:gd name="T77" fmla="*/ 2147483647 h 69"/>
              <a:gd name="T78" fmla="*/ 2147483647 w 122"/>
              <a:gd name="T79" fmla="*/ 2147483647 h 69"/>
              <a:gd name="T80" fmla="*/ 2147483647 w 122"/>
              <a:gd name="T81" fmla="*/ 2147483647 h 69"/>
              <a:gd name="T82" fmla="*/ 2147483647 w 122"/>
              <a:gd name="T83" fmla="*/ 2147483647 h 69"/>
              <a:gd name="T84" fmla="*/ 2147483647 w 122"/>
              <a:gd name="T85" fmla="*/ 2147483647 h 69"/>
              <a:gd name="T86" fmla="*/ 2147483647 w 122"/>
              <a:gd name="T87" fmla="*/ 2147483647 h 69"/>
              <a:gd name="T88" fmla="*/ 2147483647 w 122"/>
              <a:gd name="T89" fmla="*/ 2147483647 h 69"/>
              <a:gd name="T90" fmla="*/ 2147483647 w 122"/>
              <a:gd name="T91" fmla="*/ 2147483647 h 69"/>
              <a:gd name="T92" fmla="*/ 2147483647 w 122"/>
              <a:gd name="T93" fmla="*/ 2147483647 h 69"/>
              <a:gd name="T94" fmla="*/ 2147483647 w 122"/>
              <a:gd name="T95" fmla="*/ 2147483647 h 69"/>
              <a:gd name="T96" fmla="*/ 2147483647 w 122"/>
              <a:gd name="T97" fmla="*/ 2147483647 h 69"/>
              <a:gd name="T98" fmla="*/ 2147483647 w 122"/>
              <a:gd name="T99" fmla="*/ 2147483647 h 69"/>
              <a:gd name="T100" fmla="*/ 2147483647 w 122"/>
              <a:gd name="T101" fmla="*/ 2147483647 h 69"/>
              <a:gd name="T102" fmla="*/ 2147483647 w 122"/>
              <a:gd name="T103" fmla="*/ 2147483647 h 69"/>
              <a:gd name="T104" fmla="*/ 2147483647 w 122"/>
              <a:gd name="T105" fmla="*/ 2147483647 h 69"/>
              <a:gd name="T106" fmla="*/ 2147483647 w 122"/>
              <a:gd name="T107" fmla="*/ 2147483647 h 69"/>
              <a:gd name="T108" fmla="*/ 2147483647 w 122"/>
              <a:gd name="T109" fmla="*/ 2147483647 h 69"/>
              <a:gd name="T110" fmla="*/ 0 w 122"/>
              <a:gd name="T111" fmla="*/ 2147483647 h 6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2"/>
              <a:gd name="T169" fmla="*/ 0 h 69"/>
              <a:gd name="T170" fmla="*/ 122 w 122"/>
              <a:gd name="T171" fmla="*/ 69 h 6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2" h="69">
                <a:moveTo>
                  <a:pt x="0" y="5"/>
                </a:moveTo>
                <a:lnTo>
                  <a:pt x="0" y="4"/>
                </a:lnTo>
                <a:lnTo>
                  <a:pt x="4" y="3"/>
                </a:lnTo>
                <a:lnTo>
                  <a:pt x="5" y="3"/>
                </a:lnTo>
                <a:lnTo>
                  <a:pt x="7" y="2"/>
                </a:lnTo>
                <a:lnTo>
                  <a:pt x="15" y="0"/>
                </a:lnTo>
                <a:lnTo>
                  <a:pt x="16" y="0"/>
                </a:lnTo>
                <a:lnTo>
                  <a:pt x="21" y="2"/>
                </a:lnTo>
                <a:lnTo>
                  <a:pt x="22" y="3"/>
                </a:lnTo>
                <a:lnTo>
                  <a:pt x="23" y="3"/>
                </a:lnTo>
                <a:lnTo>
                  <a:pt x="28" y="6"/>
                </a:lnTo>
                <a:lnTo>
                  <a:pt x="32" y="8"/>
                </a:lnTo>
                <a:lnTo>
                  <a:pt x="35" y="11"/>
                </a:lnTo>
                <a:lnTo>
                  <a:pt x="38" y="13"/>
                </a:lnTo>
                <a:lnTo>
                  <a:pt x="42" y="17"/>
                </a:lnTo>
                <a:lnTo>
                  <a:pt x="43" y="17"/>
                </a:lnTo>
                <a:lnTo>
                  <a:pt x="45" y="16"/>
                </a:lnTo>
                <a:lnTo>
                  <a:pt x="49" y="16"/>
                </a:lnTo>
                <a:lnTo>
                  <a:pt x="54" y="16"/>
                </a:lnTo>
                <a:lnTo>
                  <a:pt x="58" y="16"/>
                </a:lnTo>
                <a:lnTo>
                  <a:pt x="62" y="15"/>
                </a:lnTo>
                <a:lnTo>
                  <a:pt x="63" y="16"/>
                </a:lnTo>
                <a:lnTo>
                  <a:pt x="67" y="19"/>
                </a:lnTo>
                <a:lnTo>
                  <a:pt x="71" y="21"/>
                </a:lnTo>
                <a:lnTo>
                  <a:pt x="72" y="25"/>
                </a:lnTo>
                <a:lnTo>
                  <a:pt x="76" y="29"/>
                </a:lnTo>
                <a:lnTo>
                  <a:pt x="78" y="34"/>
                </a:lnTo>
                <a:lnTo>
                  <a:pt x="79" y="36"/>
                </a:lnTo>
                <a:lnTo>
                  <a:pt x="86" y="36"/>
                </a:lnTo>
                <a:lnTo>
                  <a:pt x="86" y="35"/>
                </a:lnTo>
                <a:lnTo>
                  <a:pt x="88" y="37"/>
                </a:lnTo>
                <a:lnTo>
                  <a:pt x="89" y="37"/>
                </a:lnTo>
                <a:lnTo>
                  <a:pt x="89" y="38"/>
                </a:lnTo>
                <a:lnTo>
                  <a:pt x="89" y="40"/>
                </a:lnTo>
                <a:lnTo>
                  <a:pt x="90" y="40"/>
                </a:lnTo>
                <a:lnTo>
                  <a:pt x="91" y="40"/>
                </a:lnTo>
                <a:lnTo>
                  <a:pt x="92" y="39"/>
                </a:lnTo>
                <a:lnTo>
                  <a:pt x="92" y="38"/>
                </a:lnTo>
                <a:lnTo>
                  <a:pt x="92" y="37"/>
                </a:lnTo>
                <a:lnTo>
                  <a:pt x="94" y="33"/>
                </a:lnTo>
                <a:lnTo>
                  <a:pt x="95" y="33"/>
                </a:lnTo>
                <a:lnTo>
                  <a:pt x="96" y="33"/>
                </a:lnTo>
                <a:lnTo>
                  <a:pt x="99" y="31"/>
                </a:lnTo>
                <a:lnTo>
                  <a:pt x="100" y="29"/>
                </a:lnTo>
                <a:lnTo>
                  <a:pt x="104" y="27"/>
                </a:lnTo>
                <a:lnTo>
                  <a:pt x="107" y="27"/>
                </a:lnTo>
                <a:lnTo>
                  <a:pt x="103" y="31"/>
                </a:lnTo>
                <a:lnTo>
                  <a:pt x="101" y="33"/>
                </a:lnTo>
                <a:lnTo>
                  <a:pt x="107" y="35"/>
                </a:lnTo>
                <a:lnTo>
                  <a:pt x="110" y="36"/>
                </a:lnTo>
                <a:lnTo>
                  <a:pt x="110" y="35"/>
                </a:lnTo>
                <a:lnTo>
                  <a:pt x="111" y="33"/>
                </a:lnTo>
                <a:lnTo>
                  <a:pt x="112" y="33"/>
                </a:lnTo>
                <a:lnTo>
                  <a:pt x="114" y="35"/>
                </a:lnTo>
                <a:lnTo>
                  <a:pt x="115" y="35"/>
                </a:lnTo>
                <a:lnTo>
                  <a:pt x="115" y="37"/>
                </a:lnTo>
                <a:lnTo>
                  <a:pt x="116" y="37"/>
                </a:lnTo>
                <a:lnTo>
                  <a:pt x="118" y="37"/>
                </a:lnTo>
                <a:lnTo>
                  <a:pt x="120" y="38"/>
                </a:lnTo>
                <a:lnTo>
                  <a:pt x="121" y="38"/>
                </a:lnTo>
                <a:lnTo>
                  <a:pt x="122" y="39"/>
                </a:lnTo>
                <a:lnTo>
                  <a:pt x="121" y="40"/>
                </a:lnTo>
                <a:lnTo>
                  <a:pt x="120" y="41"/>
                </a:lnTo>
                <a:lnTo>
                  <a:pt x="117" y="42"/>
                </a:lnTo>
                <a:lnTo>
                  <a:pt x="115" y="43"/>
                </a:lnTo>
                <a:lnTo>
                  <a:pt x="116" y="43"/>
                </a:lnTo>
                <a:lnTo>
                  <a:pt x="115" y="43"/>
                </a:lnTo>
                <a:lnTo>
                  <a:pt x="115" y="44"/>
                </a:lnTo>
                <a:lnTo>
                  <a:pt x="114" y="44"/>
                </a:lnTo>
                <a:lnTo>
                  <a:pt x="110" y="43"/>
                </a:lnTo>
                <a:lnTo>
                  <a:pt x="109" y="43"/>
                </a:lnTo>
                <a:lnTo>
                  <a:pt x="105" y="42"/>
                </a:lnTo>
                <a:lnTo>
                  <a:pt x="104" y="42"/>
                </a:lnTo>
                <a:lnTo>
                  <a:pt x="107" y="39"/>
                </a:lnTo>
                <a:lnTo>
                  <a:pt x="106" y="39"/>
                </a:lnTo>
                <a:lnTo>
                  <a:pt x="104" y="37"/>
                </a:lnTo>
                <a:lnTo>
                  <a:pt x="101" y="39"/>
                </a:lnTo>
                <a:lnTo>
                  <a:pt x="98" y="39"/>
                </a:lnTo>
                <a:lnTo>
                  <a:pt x="97" y="41"/>
                </a:lnTo>
                <a:lnTo>
                  <a:pt x="97" y="42"/>
                </a:lnTo>
                <a:lnTo>
                  <a:pt x="98" y="43"/>
                </a:lnTo>
                <a:lnTo>
                  <a:pt x="98" y="44"/>
                </a:lnTo>
                <a:lnTo>
                  <a:pt x="97" y="44"/>
                </a:lnTo>
                <a:lnTo>
                  <a:pt x="96" y="43"/>
                </a:lnTo>
                <a:lnTo>
                  <a:pt x="95" y="44"/>
                </a:lnTo>
                <a:lnTo>
                  <a:pt x="93" y="44"/>
                </a:lnTo>
                <a:lnTo>
                  <a:pt x="94" y="45"/>
                </a:lnTo>
                <a:lnTo>
                  <a:pt x="95" y="44"/>
                </a:lnTo>
                <a:lnTo>
                  <a:pt x="96" y="45"/>
                </a:lnTo>
                <a:lnTo>
                  <a:pt x="95" y="45"/>
                </a:lnTo>
                <a:lnTo>
                  <a:pt x="94" y="47"/>
                </a:lnTo>
                <a:lnTo>
                  <a:pt x="90" y="49"/>
                </a:lnTo>
                <a:lnTo>
                  <a:pt x="87" y="49"/>
                </a:lnTo>
                <a:lnTo>
                  <a:pt x="86" y="51"/>
                </a:lnTo>
                <a:lnTo>
                  <a:pt x="89" y="54"/>
                </a:lnTo>
                <a:lnTo>
                  <a:pt x="93" y="54"/>
                </a:lnTo>
                <a:lnTo>
                  <a:pt x="93" y="58"/>
                </a:lnTo>
                <a:lnTo>
                  <a:pt x="93" y="59"/>
                </a:lnTo>
                <a:lnTo>
                  <a:pt x="95" y="61"/>
                </a:lnTo>
                <a:lnTo>
                  <a:pt x="95" y="62"/>
                </a:lnTo>
                <a:lnTo>
                  <a:pt x="93" y="67"/>
                </a:lnTo>
                <a:lnTo>
                  <a:pt x="93" y="68"/>
                </a:lnTo>
                <a:lnTo>
                  <a:pt x="93" y="69"/>
                </a:lnTo>
                <a:lnTo>
                  <a:pt x="91" y="68"/>
                </a:lnTo>
                <a:lnTo>
                  <a:pt x="90" y="68"/>
                </a:lnTo>
                <a:lnTo>
                  <a:pt x="89" y="68"/>
                </a:lnTo>
                <a:lnTo>
                  <a:pt x="88" y="67"/>
                </a:lnTo>
                <a:lnTo>
                  <a:pt x="84" y="67"/>
                </a:lnTo>
                <a:lnTo>
                  <a:pt x="84" y="66"/>
                </a:lnTo>
                <a:lnTo>
                  <a:pt x="84" y="62"/>
                </a:lnTo>
                <a:lnTo>
                  <a:pt x="80" y="60"/>
                </a:lnTo>
                <a:lnTo>
                  <a:pt x="76" y="60"/>
                </a:lnTo>
                <a:lnTo>
                  <a:pt x="75" y="59"/>
                </a:lnTo>
                <a:lnTo>
                  <a:pt x="72" y="57"/>
                </a:lnTo>
                <a:lnTo>
                  <a:pt x="71" y="56"/>
                </a:lnTo>
                <a:lnTo>
                  <a:pt x="67" y="54"/>
                </a:lnTo>
                <a:lnTo>
                  <a:pt x="66" y="54"/>
                </a:lnTo>
                <a:lnTo>
                  <a:pt x="62" y="52"/>
                </a:lnTo>
                <a:lnTo>
                  <a:pt x="61" y="50"/>
                </a:lnTo>
                <a:lnTo>
                  <a:pt x="57" y="48"/>
                </a:lnTo>
                <a:lnTo>
                  <a:pt x="52" y="45"/>
                </a:lnTo>
                <a:lnTo>
                  <a:pt x="49" y="41"/>
                </a:lnTo>
                <a:lnTo>
                  <a:pt x="47" y="37"/>
                </a:lnTo>
                <a:lnTo>
                  <a:pt x="43" y="35"/>
                </a:lnTo>
                <a:lnTo>
                  <a:pt x="40" y="35"/>
                </a:lnTo>
                <a:lnTo>
                  <a:pt x="36" y="35"/>
                </a:lnTo>
                <a:lnTo>
                  <a:pt x="33" y="31"/>
                </a:lnTo>
                <a:lnTo>
                  <a:pt x="33" y="30"/>
                </a:lnTo>
                <a:lnTo>
                  <a:pt x="33" y="29"/>
                </a:lnTo>
                <a:lnTo>
                  <a:pt x="32" y="29"/>
                </a:lnTo>
                <a:lnTo>
                  <a:pt x="32" y="28"/>
                </a:lnTo>
                <a:lnTo>
                  <a:pt x="32" y="27"/>
                </a:lnTo>
                <a:lnTo>
                  <a:pt x="31" y="26"/>
                </a:lnTo>
                <a:lnTo>
                  <a:pt x="30" y="26"/>
                </a:lnTo>
                <a:lnTo>
                  <a:pt x="29" y="26"/>
                </a:lnTo>
                <a:lnTo>
                  <a:pt x="28" y="26"/>
                </a:lnTo>
                <a:lnTo>
                  <a:pt x="27" y="26"/>
                </a:lnTo>
                <a:lnTo>
                  <a:pt x="24" y="24"/>
                </a:lnTo>
                <a:lnTo>
                  <a:pt x="20" y="25"/>
                </a:lnTo>
                <a:lnTo>
                  <a:pt x="12" y="30"/>
                </a:lnTo>
                <a:lnTo>
                  <a:pt x="14" y="34"/>
                </a:lnTo>
                <a:lnTo>
                  <a:pt x="10" y="35"/>
                </a:lnTo>
                <a:lnTo>
                  <a:pt x="7" y="34"/>
                </a:lnTo>
                <a:lnTo>
                  <a:pt x="6" y="33"/>
                </a:lnTo>
                <a:lnTo>
                  <a:pt x="6" y="28"/>
                </a:lnTo>
                <a:lnTo>
                  <a:pt x="5" y="24"/>
                </a:lnTo>
                <a:lnTo>
                  <a:pt x="4" y="20"/>
                </a:lnTo>
                <a:lnTo>
                  <a:pt x="4" y="19"/>
                </a:lnTo>
                <a:lnTo>
                  <a:pt x="2" y="14"/>
                </a:lnTo>
                <a:lnTo>
                  <a:pt x="2" y="13"/>
                </a:lnTo>
                <a:lnTo>
                  <a:pt x="1" y="9"/>
                </a:lnTo>
                <a:lnTo>
                  <a:pt x="0" y="5"/>
                </a:lnTo>
                <a:close/>
              </a:path>
            </a:pathLst>
          </a:custGeom>
          <a:solidFill>
            <a:srgbClr val="009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WordArt 19"/>
          <p:cNvSpPr>
            <a:spLocks noChangeArrowheads="1" noChangeShapeType="1" noTextEdit="1"/>
          </p:cNvSpPr>
          <p:nvPr/>
        </p:nvSpPr>
        <p:spPr bwMode="auto">
          <a:xfrm>
            <a:off x="3433763" y="1776413"/>
            <a:ext cx="2649537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smtClean="0">
                <a:solidFill>
                  <a:srgbClr val="FF0000"/>
                </a:solidFill>
                <a:latin typeface="Arial"/>
                <a:cs typeface="Arial"/>
              </a:rPr>
              <a:t>RUSSIA</a:t>
            </a:r>
            <a:endParaRPr lang="ru-RU" sz="3600" b="1" kern="10" spc="72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1049338" y="3224213"/>
            <a:ext cx="1104900" cy="26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spc="480" dirty="0" smtClean="0">
                <a:solidFill>
                  <a:srgbClr val="0000B4"/>
                </a:solidFill>
                <a:latin typeface="Arial"/>
                <a:cs typeface="Arial"/>
              </a:rPr>
              <a:t>Ukraine</a:t>
            </a:r>
            <a:endParaRPr lang="ru-RU" sz="2400" b="1" kern="10" spc="480" dirty="0">
              <a:solidFill>
                <a:srgbClr val="0000B4"/>
              </a:solidFill>
              <a:latin typeface="Arial"/>
              <a:cs typeface="Arial"/>
            </a:endParaRPr>
          </a:p>
        </p:txBody>
      </p:sp>
      <p:sp>
        <p:nvSpPr>
          <p:cNvPr id="21" name="WordArt 21"/>
          <p:cNvSpPr>
            <a:spLocks noChangeArrowheads="1" noChangeShapeType="1" noTextEdit="1"/>
          </p:cNvSpPr>
          <p:nvPr/>
        </p:nvSpPr>
        <p:spPr bwMode="auto">
          <a:xfrm>
            <a:off x="147638" y="2562225"/>
            <a:ext cx="1244600" cy="21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spc="480" dirty="0" smtClean="0">
                <a:solidFill>
                  <a:srgbClr val="0000B4"/>
                </a:solidFill>
                <a:latin typeface="Arial"/>
                <a:cs typeface="Arial"/>
              </a:rPr>
              <a:t>Belarus</a:t>
            </a:r>
            <a:endParaRPr lang="ru-RU" sz="2400" b="1" kern="10" spc="480" dirty="0">
              <a:solidFill>
                <a:srgbClr val="0000B4"/>
              </a:solidFill>
              <a:latin typeface="Arial"/>
              <a:cs typeface="Arial"/>
            </a:endParaRPr>
          </a:p>
        </p:txBody>
      </p:sp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147638" y="2124074"/>
            <a:ext cx="847725" cy="225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spc="480" dirty="0" smtClean="0">
                <a:solidFill>
                  <a:srgbClr val="0000B4"/>
                </a:solidFill>
                <a:latin typeface="Arial"/>
                <a:cs typeface="Arial"/>
              </a:rPr>
              <a:t>Lithuania </a:t>
            </a:r>
            <a:endParaRPr lang="ru-RU" sz="2400" b="1" kern="10" spc="480" dirty="0">
              <a:solidFill>
                <a:srgbClr val="0000B4"/>
              </a:solidFill>
              <a:latin typeface="Arial"/>
              <a:cs typeface="Arial"/>
            </a:endParaRPr>
          </a:p>
        </p:txBody>
      </p:sp>
      <p:sp>
        <p:nvSpPr>
          <p:cNvPr id="23" name="WordArt 23"/>
          <p:cNvSpPr>
            <a:spLocks noChangeArrowheads="1" noChangeShapeType="1" noTextEdit="1"/>
          </p:cNvSpPr>
          <p:nvPr/>
        </p:nvSpPr>
        <p:spPr bwMode="auto">
          <a:xfrm>
            <a:off x="401638" y="1763713"/>
            <a:ext cx="920750" cy="21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spc="480" dirty="0" smtClean="0">
                <a:solidFill>
                  <a:srgbClr val="0000B4"/>
                </a:solidFill>
                <a:latin typeface="Arial"/>
                <a:cs typeface="Arial"/>
              </a:rPr>
              <a:t>Estonia </a:t>
            </a:r>
            <a:endParaRPr lang="ru-RU" sz="2400" b="1" kern="10" spc="480" dirty="0">
              <a:solidFill>
                <a:srgbClr val="0000B4"/>
              </a:solidFill>
              <a:latin typeface="Arial"/>
              <a:cs typeface="Arial"/>
            </a:endParaRPr>
          </a:p>
        </p:txBody>
      </p:sp>
      <p:sp>
        <p:nvSpPr>
          <p:cNvPr id="24" name="WordArt 24"/>
          <p:cNvSpPr>
            <a:spLocks noChangeArrowheads="1" noChangeShapeType="1" noTextEdit="1"/>
          </p:cNvSpPr>
          <p:nvPr/>
        </p:nvSpPr>
        <p:spPr bwMode="auto">
          <a:xfrm>
            <a:off x="3281363" y="2916238"/>
            <a:ext cx="1014412" cy="21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spc="480" dirty="0">
                <a:solidFill>
                  <a:srgbClr val="0000B4"/>
                </a:solidFill>
                <a:latin typeface="Arial"/>
                <a:cs typeface="Arial"/>
              </a:rPr>
              <a:t>U</a:t>
            </a:r>
            <a:r>
              <a:rPr lang="en-US" sz="2400" b="1" kern="10" spc="480" dirty="0" smtClean="0">
                <a:solidFill>
                  <a:srgbClr val="0000B4"/>
                </a:solidFill>
                <a:latin typeface="Arial"/>
                <a:cs typeface="Arial"/>
              </a:rPr>
              <a:t>zbekistan</a:t>
            </a:r>
            <a:endParaRPr lang="ru-RU" sz="2400" b="1" kern="10" spc="480" dirty="0">
              <a:solidFill>
                <a:srgbClr val="0000B4"/>
              </a:solidFill>
              <a:latin typeface="Arial"/>
              <a:cs typeface="Arial"/>
            </a:endParaRPr>
          </a:p>
        </p:txBody>
      </p:sp>
      <p:sp>
        <p:nvSpPr>
          <p:cNvPr id="25" name="WordArt 25"/>
          <p:cNvSpPr>
            <a:spLocks noChangeArrowheads="1" noChangeShapeType="1" noTextEdit="1"/>
          </p:cNvSpPr>
          <p:nvPr/>
        </p:nvSpPr>
        <p:spPr bwMode="auto">
          <a:xfrm>
            <a:off x="3857625" y="3798888"/>
            <a:ext cx="1290638" cy="269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spc="480" dirty="0" smtClean="0">
                <a:solidFill>
                  <a:srgbClr val="0000B4"/>
                </a:solidFill>
                <a:latin typeface="Arial"/>
                <a:cs typeface="Arial"/>
              </a:rPr>
              <a:t>Tajikistan</a:t>
            </a:r>
            <a:endParaRPr lang="ru-RU" sz="2400" b="1" kern="10" spc="480" dirty="0">
              <a:solidFill>
                <a:srgbClr val="0000B4"/>
              </a:solidFill>
              <a:latin typeface="Arial"/>
              <a:cs typeface="Arial"/>
            </a:endParaRPr>
          </a:p>
        </p:txBody>
      </p:sp>
      <p:graphicFrame>
        <p:nvGraphicFramePr>
          <p:cNvPr id="26" name="Object 26"/>
          <p:cNvGraphicFramePr>
            <a:graphicFrameLocks noChangeAspect="1"/>
          </p:cNvGraphicFramePr>
          <p:nvPr/>
        </p:nvGraphicFramePr>
        <p:xfrm>
          <a:off x="3684588" y="3387725"/>
          <a:ext cx="5476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CorelDRAW" r:id="rId5" imgW="627120" imgH="410760" progId="">
                  <p:embed/>
                </p:oleObj>
              </mc:Choice>
              <mc:Fallback>
                <p:oleObj name="CorelDRAW" r:id="rId5" imgW="627120" imgH="410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387725"/>
                        <a:ext cx="54768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1265238" y="2124075"/>
            <a:ext cx="144462" cy="142875"/>
            <a:chOff x="975" y="1344"/>
            <a:chExt cx="91" cy="90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975" y="1344"/>
              <a:ext cx="45" cy="45"/>
            </a:xfrm>
            <a:prstGeom prst="ellipse">
              <a:avLst/>
            </a:prstGeom>
            <a:solidFill>
              <a:srgbClr val="FFFF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1021" y="1344"/>
              <a:ext cx="45" cy="45"/>
            </a:xfrm>
            <a:prstGeom prst="ellipse">
              <a:avLst/>
            </a:prstGeom>
            <a:solidFill>
              <a:srgbClr val="FFFF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975" y="1389"/>
              <a:ext cx="45" cy="45"/>
            </a:xfrm>
            <a:prstGeom prst="ellipse">
              <a:avLst/>
            </a:prstGeom>
            <a:solidFill>
              <a:srgbClr val="FFFF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1020" y="1389"/>
              <a:ext cx="45" cy="45"/>
            </a:xfrm>
            <a:prstGeom prst="ellipse">
              <a:avLst/>
            </a:prstGeom>
            <a:solidFill>
              <a:srgbClr val="FFFF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1912938" y="2987675"/>
            <a:ext cx="71437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1984375" y="2987675"/>
            <a:ext cx="71438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1951038" y="3055938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1912938" y="2484438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1984375" y="2484438"/>
            <a:ext cx="71438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1552575" y="2384425"/>
            <a:ext cx="71438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1624013" y="2384425"/>
            <a:ext cx="71437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1550988" y="2452688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376488" y="2522538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2449513" y="2522538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2411413" y="2595563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376488" y="2451100"/>
            <a:ext cx="71437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449513" y="2451100"/>
            <a:ext cx="71437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2409825" y="2379663"/>
            <a:ext cx="71438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770063" y="2844800"/>
            <a:ext cx="71437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1841500" y="2844800"/>
            <a:ext cx="71438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1193800" y="2555875"/>
            <a:ext cx="71438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1265238" y="2555875"/>
            <a:ext cx="71437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976313" y="2339975"/>
            <a:ext cx="71437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1047750" y="2339975"/>
            <a:ext cx="71438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1014413" y="2408238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1030288" y="2128838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1101725" y="2128838"/>
            <a:ext cx="71438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3065463" y="3205163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3136900" y="3205163"/>
            <a:ext cx="71438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3794125" y="3532188"/>
            <a:ext cx="71438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3865563" y="3532188"/>
            <a:ext cx="71437" cy="71437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2005013" y="3062288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1625600" y="2197100"/>
            <a:ext cx="71438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1239838" y="2857500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Oval 62"/>
          <p:cNvSpPr>
            <a:spLocks noChangeArrowheads="1"/>
          </p:cNvSpPr>
          <p:nvPr/>
        </p:nvSpPr>
        <p:spPr bwMode="auto">
          <a:xfrm>
            <a:off x="1312863" y="2857500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Oval 63"/>
          <p:cNvSpPr>
            <a:spLocks noChangeArrowheads="1"/>
          </p:cNvSpPr>
          <p:nvPr/>
        </p:nvSpPr>
        <p:spPr bwMode="auto">
          <a:xfrm>
            <a:off x="1427163" y="2740025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Oval 64"/>
          <p:cNvSpPr>
            <a:spLocks noChangeArrowheads="1"/>
          </p:cNvSpPr>
          <p:nvPr/>
        </p:nvSpPr>
        <p:spPr bwMode="auto">
          <a:xfrm>
            <a:off x="1500188" y="2740025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Oval 65"/>
          <p:cNvSpPr>
            <a:spLocks noChangeArrowheads="1"/>
          </p:cNvSpPr>
          <p:nvPr/>
        </p:nvSpPr>
        <p:spPr bwMode="auto">
          <a:xfrm>
            <a:off x="1585913" y="2813050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658938" y="2813050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Oval 67"/>
          <p:cNvSpPr>
            <a:spLocks noChangeArrowheads="1"/>
          </p:cNvSpPr>
          <p:nvPr/>
        </p:nvSpPr>
        <p:spPr bwMode="auto">
          <a:xfrm>
            <a:off x="1677988" y="2916238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Oval 68"/>
          <p:cNvSpPr>
            <a:spLocks noChangeArrowheads="1"/>
          </p:cNvSpPr>
          <p:nvPr/>
        </p:nvSpPr>
        <p:spPr bwMode="auto">
          <a:xfrm>
            <a:off x="1806575" y="2909888"/>
            <a:ext cx="71438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1262063" y="2438400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Oval 70"/>
          <p:cNvSpPr>
            <a:spLocks noChangeArrowheads="1"/>
          </p:cNvSpPr>
          <p:nvPr/>
        </p:nvSpPr>
        <p:spPr bwMode="auto">
          <a:xfrm>
            <a:off x="3425825" y="3348038"/>
            <a:ext cx="71438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Oval 78"/>
          <p:cNvSpPr>
            <a:spLocks noChangeArrowheads="1"/>
          </p:cNvSpPr>
          <p:nvPr/>
        </p:nvSpPr>
        <p:spPr bwMode="auto">
          <a:xfrm>
            <a:off x="1192213" y="2436813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2786063" y="3316288"/>
            <a:ext cx="971550" cy="600075"/>
          </a:xfrm>
          <a:custGeom>
            <a:avLst/>
            <a:gdLst>
              <a:gd name="connsiteX0" fmla="*/ 190500 w 971550"/>
              <a:gd name="connsiteY0" fmla="*/ 76200 h 686570"/>
              <a:gd name="connsiteX1" fmla="*/ 152400 w 971550"/>
              <a:gd name="connsiteY1" fmla="*/ 85725 h 686570"/>
              <a:gd name="connsiteX2" fmla="*/ 138112 w 971550"/>
              <a:gd name="connsiteY2" fmla="*/ 90487 h 686570"/>
              <a:gd name="connsiteX3" fmla="*/ 61912 w 971550"/>
              <a:gd name="connsiteY3" fmla="*/ 0 h 686570"/>
              <a:gd name="connsiteX4" fmla="*/ 14287 w 971550"/>
              <a:gd name="connsiteY4" fmla="*/ 76200 h 686570"/>
              <a:gd name="connsiteX5" fmla="*/ 0 w 971550"/>
              <a:gd name="connsiteY5" fmla="*/ 123825 h 686570"/>
              <a:gd name="connsiteX6" fmla="*/ 19050 w 971550"/>
              <a:gd name="connsiteY6" fmla="*/ 195262 h 686570"/>
              <a:gd name="connsiteX7" fmla="*/ 57150 w 971550"/>
              <a:gd name="connsiteY7" fmla="*/ 485775 h 686570"/>
              <a:gd name="connsiteX8" fmla="*/ 147637 w 971550"/>
              <a:gd name="connsiteY8" fmla="*/ 461962 h 686570"/>
              <a:gd name="connsiteX9" fmla="*/ 176212 w 971550"/>
              <a:gd name="connsiteY9" fmla="*/ 395287 h 686570"/>
              <a:gd name="connsiteX10" fmla="*/ 271462 w 971550"/>
              <a:gd name="connsiteY10" fmla="*/ 376237 h 686570"/>
              <a:gd name="connsiteX11" fmla="*/ 338137 w 971550"/>
              <a:gd name="connsiteY11" fmla="*/ 395287 h 686570"/>
              <a:gd name="connsiteX12" fmla="*/ 476250 w 971550"/>
              <a:gd name="connsiteY12" fmla="*/ 438150 h 686570"/>
              <a:gd name="connsiteX13" fmla="*/ 600075 w 971550"/>
              <a:gd name="connsiteY13" fmla="*/ 490537 h 686570"/>
              <a:gd name="connsiteX14" fmla="*/ 676275 w 971550"/>
              <a:gd name="connsiteY14" fmla="*/ 590550 h 686570"/>
              <a:gd name="connsiteX15" fmla="*/ 728662 w 971550"/>
              <a:gd name="connsiteY15" fmla="*/ 671512 h 686570"/>
              <a:gd name="connsiteX16" fmla="*/ 795337 w 971550"/>
              <a:gd name="connsiteY16" fmla="*/ 685800 h 686570"/>
              <a:gd name="connsiteX17" fmla="*/ 890587 w 971550"/>
              <a:gd name="connsiteY17" fmla="*/ 604837 h 686570"/>
              <a:gd name="connsiteX18" fmla="*/ 923925 w 971550"/>
              <a:gd name="connsiteY18" fmla="*/ 528637 h 686570"/>
              <a:gd name="connsiteX19" fmla="*/ 928687 w 971550"/>
              <a:gd name="connsiteY19" fmla="*/ 514350 h 686570"/>
              <a:gd name="connsiteX20" fmla="*/ 952500 w 971550"/>
              <a:gd name="connsiteY20" fmla="*/ 438150 h 686570"/>
              <a:gd name="connsiteX21" fmla="*/ 971550 w 971550"/>
              <a:gd name="connsiteY21" fmla="*/ 419100 h 686570"/>
              <a:gd name="connsiteX22" fmla="*/ 957262 w 971550"/>
              <a:gd name="connsiteY22" fmla="*/ 390525 h 686570"/>
              <a:gd name="connsiteX23" fmla="*/ 895350 w 971550"/>
              <a:gd name="connsiteY23" fmla="*/ 371475 h 686570"/>
              <a:gd name="connsiteX24" fmla="*/ 900112 w 971550"/>
              <a:gd name="connsiteY24" fmla="*/ 338137 h 686570"/>
              <a:gd name="connsiteX25" fmla="*/ 857250 w 971550"/>
              <a:gd name="connsiteY25" fmla="*/ 309562 h 686570"/>
              <a:gd name="connsiteX26" fmla="*/ 828675 w 971550"/>
              <a:gd name="connsiteY26" fmla="*/ 309562 h 686570"/>
              <a:gd name="connsiteX27" fmla="*/ 595312 w 971550"/>
              <a:gd name="connsiteY27" fmla="*/ 166687 h 686570"/>
              <a:gd name="connsiteX28" fmla="*/ 557212 w 971550"/>
              <a:gd name="connsiteY28" fmla="*/ 100012 h 686570"/>
              <a:gd name="connsiteX29" fmla="*/ 500062 w 971550"/>
              <a:gd name="connsiteY29" fmla="*/ 80962 h 686570"/>
              <a:gd name="connsiteX30" fmla="*/ 476250 w 971550"/>
              <a:gd name="connsiteY30" fmla="*/ 85725 h 686570"/>
              <a:gd name="connsiteX31" fmla="*/ 428625 w 971550"/>
              <a:gd name="connsiteY31" fmla="*/ 66675 h 686570"/>
              <a:gd name="connsiteX32" fmla="*/ 409575 w 971550"/>
              <a:gd name="connsiteY32" fmla="*/ 9525 h 686570"/>
              <a:gd name="connsiteX33" fmla="*/ 385762 w 971550"/>
              <a:gd name="connsiteY33" fmla="*/ 0 h 686570"/>
              <a:gd name="connsiteX34" fmla="*/ 328612 w 971550"/>
              <a:gd name="connsiteY34" fmla="*/ 4762 h 686570"/>
              <a:gd name="connsiteX35" fmla="*/ 266700 w 971550"/>
              <a:gd name="connsiteY35" fmla="*/ 33337 h 686570"/>
              <a:gd name="connsiteX36" fmla="*/ 238125 w 971550"/>
              <a:gd name="connsiteY36" fmla="*/ 42862 h 686570"/>
              <a:gd name="connsiteX37" fmla="*/ 266700 w 971550"/>
              <a:gd name="connsiteY37" fmla="*/ 66675 h 686570"/>
              <a:gd name="connsiteX38" fmla="*/ 190500 w 971550"/>
              <a:gd name="connsiteY38" fmla="*/ 76200 h 6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1550" h="686570">
                <a:moveTo>
                  <a:pt x="190500" y="76200"/>
                </a:moveTo>
                <a:cubicBezTo>
                  <a:pt x="177800" y="79375"/>
                  <a:pt x="164819" y="81586"/>
                  <a:pt x="152400" y="85725"/>
                </a:cubicBezTo>
                <a:lnTo>
                  <a:pt x="138112" y="90487"/>
                </a:lnTo>
                <a:lnTo>
                  <a:pt x="61912" y="0"/>
                </a:lnTo>
                <a:cubicBezTo>
                  <a:pt x="2582" y="41530"/>
                  <a:pt x="14287" y="13959"/>
                  <a:pt x="14287" y="76200"/>
                </a:cubicBezTo>
                <a:lnTo>
                  <a:pt x="0" y="123825"/>
                </a:lnTo>
                <a:lnTo>
                  <a:pt x="19050" y="195262"/>
                </a:lnTo>
                <a:cubicBezTo>
                  <a:pt x="57577" y="479396"/>
                  <a:pt x="57150" y="381730"/>
                  <a:pt x="57150" y="485775"/>
                </a:cubicBezTo>
                <a:cubicBezTo>
                  <a:pt x="153978" y="480678"/>
                  <a:pt x="147637" y="511216"/>
                  <a:pt x="147637" y="461962"/>
                </a:cubicBezTo>
                <a:cubicBezTo>
                  <a:pt x="172815" y="401535"/>
                  <a:pt x="162221" y="423271"/>
                  <a:pt x="176212" y="395287"/>
                </a:cubicBezTo>
                <a:lnTo>
                  <a:pt x="271462" y="376237"/>
                </a:lnTo>
                <a:lnTo>
                  <a:pt x="338137" y="395287"/>
                </a:lnTo>
                <a:lnTo>
                  <a:pt x="476250" y="438150"/>
                </a:lnTo>
                <a:cubicBezTo>
                  <a:pt x="590084" y="492592"/>
                  <a:pt x="545314" y="490537"/>
                  <a:pt x="600075" y="490537"/>
                </a:cubicBezTo>
                <a:cubicBezTo>
                  <a:pt x="673712" y="583811"/>
                  <a:pt x="654324" y="546653"/>
                  <a:pt x="676275" y="590550"/>
                </a:cubicBezTo>
                <a:lnTo>
                  <a:pt x="728662" y="671512"/>
                </a:lnTo>
                <a:cubicBezTo>
                  <a:pt x="788892" y="686570"/>
                  <a:pt x="766176" y="685800"/>
                  <a:pt x="795337" y="685800"/>
                </a:cubicBezTo>
                <a:cubicBezTo>
                  <a:pt x="888611" y="612162"/>
                  <a:pt x="868640" y="648735"/>
                  <a:pt x="890587" y="604837"/>
                </a:cubicBezTo>
                <a:cubicBezTo>
                  <a:pt x="901700" y="579437"/>
                  <a:pt x="913166" y="554189"/>
                  <a:pt x="923925" y="528637"/>
                </a:cubicBezTo>
                <a:cubicBezTo>
                  <a:pt x="925873" y="524010"/>
                  <a:pt x="928687" y="514350"/>
                  <a:pt x="928687" y="514350"/>
                </a:cubicBezTo>
                <a:cubicBezTo>
                  <a:pt x="936625" y="488950"/>
                  <a:pt x="941580" y="462417"/>
                  <a:pt x="952500" y="438150"/>
                </a:cubicBezTo>
                <a:cubicBezTo>
                  <a:pt x="956185" y="429961"/>
                  <a:pt x="971550" y="419100"/>
                  <a:pt x="971550" y="419100"/>
                </a:cubicBezTo>
                <a:cubicBezTo>
                  <a:pt x="955357" y="397510"/>
                  <a:pt x="957262" y="407988"/>
                  <a:pt x="957262" y="390525"/>
                </a:cubicBezTo>
                <a:lnTo>
                  <a:pt x="895350" y="371475"/>
                </a:lnTo>
                <a:lnTo>
                  <a:pt x="900112" y="338137"/>
                </a:lnTo>
                <a:lnTo>
                  <a:pt x="857250" y="309562"/>
                </a:lnTo>
                <a:lnTo>
                  <a:pt x="828675" y="309562"/>
                </a:lnTo>
                <a:lnTo>
                  <a:pt x="595312" y="166687"/>
                </a:lnTo>
                <a:lnTo>
                  <a:pt x="557212" y="100012"/>
                </a:lnTo>
                <a:lnTo>
                  <a:pt x="500062" y="80962"/>
                </a:lnTo>
                <a:lnTo>
                  <a:pt x="476250" y="85725"/>
                </a:lnTo>
                <a:cubicBezTo>
                  <a:pt x="425512" y="75577"/>
                  <a:pt x="428625" y="92389"/>
                  <a:pt x="428625" y="66675"/>
                </a:cubicBezTo>
                <a:cubicBezTo>
                  <a:pt x="418219" y="14647"/>
                  <a:pt x="430548" y="30498"/>
                  <a:pt x="409575" y="9525"/>
                </a:cubicBezTo>
                <a:lnTo>
                  <a:pt x="385762" y="0"/>
                </a:lnTo>
                <a:lnTo>
                  <a:pt x="328612" y="4762"/>
                </a:lnTo>
                <a:cubicBezTo>
                  <a:pt x="307975" y="14287"/>
                  <a:pt x="287717" y="24683"/>
                  <a:pt x="266700" y="33337"/>
                </a:cubicBezTo>
                <a:cubicBezTo>
                  <a:pt x="202944" y="59590"/>
                  <a:pt x="275882" y="23986"/>
                  <a:pt x="238125" y="42862"/>
                </a:cubicBezTo>
                <a:lnTo>
                  <a:pt x="266700" y="66675"/>
                </a:lnTo>
                <a:cubicBezTo>
                  <a:pt x="241042" y="102596"/>
                  <a:pt x="256543" y="100012"/>
                  <a:pt x="190500" y="762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3" name="Oval 76"/>
          <p:cNvSpPr>
            <a:spLocks noChangeArrowheads="1"/>
          </p:cNvSpPr>
          <p:nvPr/>
        </p:nvSpPr>
        <p:spPr bwMode="auto">
          <a:xfrm>
            <a:off x="3290888" y="3635375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WordArt 81"/>
          <p:cNvSpPr>
            <a:spLocks noChangeArrowheads="1" noChangeShapeType="1" noTextEdit="1"/>
          </p:cNvSpPr>
          <p:nvPr/>
        </p:nvSpPr>
        <p:spPr bwMode="auto">
          <a:xfrm>
            <a:off x="2201863" y="3852863"/>
            <a:ext cx="1566862" cy="269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spc="480" dirty="0" smtClean="0">
                <a:solidFill>
                  <a:srgbClr val="0000B4"/>
                </a:solidFill>
                <a:latin typeface="Arial"/>
                <a:cs typeface="Arial"/>
              </a:rPr>
              <a:t>Turkmenistan</a:t>
            </a:r>
            <a:endParaRPr lang="ru-RU" sz="2400" b="1" kern="10" spc="480" dirty="0">
              <a:solidFill>
                <a:srgbClr val="0000B4"/>
              </a:solidFill>
              <a:latin typeface="Arial"/>
              <a:cs typeface="Arial"/>
            </a:endParaRPr>
          </a:p>
        </p:txBody>
      </p:sp>
      <p:sp>
        <p:nvSpPr>
          <p:cNvPr id="75" name="5-конечная звезда 74"/>
          <p:cNvSpPr/>
          <p:nvPr/>
        </p:nvSpPr>
        <p:spPr bwMode="auto">
          <a:xfrm>
            <a:off x="595312" y="5155405"/>
            <a:ext cx="214313" cy="214313"/>
          </a:xfrm>
          <a:prstGeom prst="star5">
            <a:avLst/>
          </a:prstGeom>
          <a:solidFill>
            <a:schemeClr val="accent3"/>
          </a:solidFill>
          <a:ln w="15875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200" dirty="0">
              <a:latin typeface="Arial" pitchFamily="34" charset="0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769938" y="5124450"/>
            <a:ext cx="5057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  Newly constructed units                                                                      </a:t>
            </a:r>
            <a:r>
              <a:rPr lang="ru-RU" sz="1200" b="1" dirty="0" smtClean="0"/>
              <a:t>- </a:t>
            </a:r>
            <a:r>
              <a:rPr lang="ru-RU" sz="1200" b="1" dirty="0"/>
              <a:t>1</a:t>
            </a:r>
          </a:p>
        </p:txBody>
      </p:sp>
      <p:sp>
        <p:nvSpPr>
          <p:cNvPr id="77" name="Oval 59"/>
          <p:cNvSpPr>
            <a:spLocks noChangeArrowheads="1"/>
          </p:cNvSpPr>
          <p:nvPr/>
        </p:nvSpPr>
        <p:spPr bwMode="auto">
          <a:xfrm>
            <a:off x="2790825" y="1919288"/>
            <a:ext cx="71438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Oval 59"/>
          <p:cNvSpPr>
            <a:spLocks noChangeArrowheads="1"/>
          </p:cNvSpPr>
          <p:nvPr/>
        </p:nvSpPr>
        <p:spPr bwMode="auto">
          <a:xfrm>
            <a:off x="2576513" y="2133600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Oval 59"/>
          <p:cNvSpPr>
            <a:spLocks noChangeArrowheads="1"/>
          </p:cNvSpPr>
          <p:nvPr/>
        </p:nvSpPr>
        <p:spPr bwMode="auto">
          <a:xfrm>
            <a:off x="4148138" y="2419350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Oval 59"/>
          <p:cNvSpPr>
            <a:spLocks noChangeArrowheads="1"/>
          </p:cNvSpPr>
          <p:nvPr/>
        </p:nvSpPr>
        <p:spPr bwMode="auto">
          <a:xfrm>
            <a:off x="1604963" y="2524125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Oval 59"/>
          <p:cNvSpPr>
            <a:spLocks noChangeArrowheads="1"/>
          </p:cNvSpPr>
          <p:nvPr/>
        </p:nvSpPr>
        <p:spPr bwMode="auto">
          <a:xfrm>
            <a:off x="1933575" y="2562225"/>
            <a:ext cx="71438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Oval 59"/>
          <p:cNvSpPr>
            <a:spLocks noChangeArrowheads="1"/>
          </p:cNvSpPr>
          <p:nvPr/>
        </p:nvSpPr>
        <p:spPr bwMode="auto">
          <a:xfrm>
            <a:off x="2005013" y="2562225"/>
            <a:ext cx="71437" cy="7302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681038" y="4867275"/>
            <a:ext cx="51523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/>
              <a:t> </a:t>
            </a:r>
            <a:r>
              <a:rPr lang="en-US" sz="1200" dirty="0" smtClean="0"/>
              <a:t>  Units commissioned  in 2000s  </a:t>
            </a:r>
            <a:r>
              <a:rPr lang="ru-RU" sz="1200" dirty="0" smtClean="0"/>
              <a:t> (</a:t>
            </a:r>
            <a:r>
              <a:rPr lang="en-US" sz="1200" dirty="0" smtClean="0"/>
              <a:t>new or relocated</a:t>
            </a:r>
            <a:r>
              <a:rPr lang="ru-RU" sz="1200" b="1" dirty="0" smtClean="0"/>
              <a:t>) </a:t>
            </a:r>
            <a:r>
              <a:rPr lang="en-US" sz="1200" b="1" dirty="0" smtClean="0"/>
              <a:t>                            - </a:t>
            </a:r>
            <a:r>
              <a:rPr lang="ru-RU" sz="1200" b="1" dirty="0"/>
              <a:t>4</a:t>
            </a:r>
          </a:p>
        </p:txBody>
      </p:sp>
      <p:sp>
        <p:nvSpPr>
          <p:cNvPr id="84" name="Oval 77"/>
          <p:cNvSpPr>
            <a:spLocks noChangeArrowheads="1"/>
          </p:cNvSpPr>
          <p:nvPr/>
        </p:nvSpPr>
        <p:spPr bwMode="auto">
          <a:xfrm>
            <a:off x="919163" y="2371725"/>
            <a:ext cx="73025" cy="73025"/>
          </a:xfrm>
          <a:prstGeom prst="ellipse">
            <a:avLst/>
          </a:prstGeom>
          <a:solidFill>
            <a:schemeClr val="tx2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Oval 77"/>
          <p:cNvSpPr>
            <a:spLocks noChangeArrowheads="1"/>
          </p:cNvSpPr>
          <p:nvPr/>
        </p:nvSpPr>
        <p:spPr bwMode="auto">
          <a:xfrm>
            <a:off x="631031" y="4929187"/>
            <a:ext cx="152400" cy="152400"/>
          </a:xfrm>
          <a:prstGeom prst="ellipse">
            <a:avLst/>
          </a:prstGeom>
          <a:solidFill>
            <a:schemeClr val="tx2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86" name="Oval 72"/>
          <p:cNvSpPr>
            <a:spLocks noChangeArrowheads="1"/>
          </p:cNvSpPr>
          <p:nvPr/>
        </p:nvSpPr>
        <p:spPr bwMode="auto">
          <a:xfrm>
            <a:off x="1617663" y="2452688"/>
            <a:ext cx="73025" cy="73025"/>
          </a:xfrm>
          <a:prstGeom prst="ellipse">
            <a:avLst/>
          </a:prstGeom>
          <a:solidFill>
            <a:schemeClr val="tx2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" name="5-конечная звезда 86"/>
          <p:cNvSpPr/>
          <p:nvPr/>
        </p:nvSpPr>
        <p:spPr bwMode="auto">
          <a:xfrm>
            <a:off x="2147888" y="2349500"/>
            <a:ext cx="142875" cy="142875"/>
          </a:xfrm>
          <a:prstGeom prst="star5">
            <a:avLst/>
          </a:prstGeom>
          <a:solidFill>
            <a:schemeClr val="bg1"/>
          </a:solidFill>
          <a:ln w="15875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8" name="Oval 77"/>
          <p:cNvSpPr>
            <a:spLocks noChangeArrowheads="1"/>
          </p:cNvSpPr>
          <p:nvPr/>
        </p:nvSpPr>
        <p:spPr bwMode="auto">
          <a:xfrm>
            <a:off x="1878013" y="1981200"/>
            <a:ext cx="73025" cy="73025"/>
          </a:xfrm>
          <a:prstGeom prst="ellipse">
            <a:avLst/>
          </a:prstGeom>
          <a:solidFill>
            <a:schemeClr val="tx2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" name="Oval 77"/>
          <p:cNvSpPr>
            <a:spLocks noChangeArrowheads="1"/>
          </p:cNvSpPr>
          <p:nvPr/>
        </p:nvSpPr>
        <p:spPr bwMode="auto">
          <a:xfrm>
            <a:off x="1371600" y="2033588"/>
            <a:ext cx="73025" cy="73025"/>
          </a:xfrm>
          <a:prstGeom prst="ellipse">
            <a:avLst/>
          </a:prstGeom>
          <a:solidFill>
            <a:schemeClr val="tx2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47268" y="5445851"/>
            <a:ext cx="871135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Total installed  capacity of  urea units in Russia  is app. </a:t>
            </a:r>
            <a:r>
              <a:rPr lang="en-US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7,8 million tons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 </a:t>
            </a:r>
            <a:r>
              <a:rPr lang="en-US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2012) </a:t>
            </a:r>
            <a:endParaRPr lang="ru-RU" dirty="0"/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TextBox 2"/>
          <p:cNvSpPr txBox="1">
            <a:spLocks noChangeArrowheads="1"/>
          </p:cNvSpPr>
          <p:nvPr/>
        </p:nvSpPr>
        <p:spPr bwMode="auto">
          <a:xfrm>
            <a:off x="2219325" y="467380"/>
            <a:ext cx="4277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/>
              <a:t> Urea Production Units  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75942" y="5399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92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\\Sapr-server\развлечения\ФОТО\2009\_Работа_\Ахема 29 мая 2009\IMG_0713.JPG"/>
          <p:cNvPicPr>
            <a:picLocks noChangeAspect="1" noChangeArrowheads="1"/>
          </p:cNvPicPr>
          <p:nvPr/>
        </p:nvPicPr>
        <p:blipFill>
          <a:blip r:embed="rId4"/>
          <a:srcRect l="5154" r="2052"/>
          <a:stretch>
            <a:fillRect/>
          </a:stretch>
        </p:blipFill>
        <p:spPr bwMode="auto">
          <a:xfrm>
            <a:off x="228600" y="1308100"/>
            <a:ext cx="1774825" cy="143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\\Sapr-server\teo\Public_Relations\фотки_по производствам\Ахема\IMG_0947.JPG"/>
          <p:cNvPicPr>
            <a:picLocks noChangeAspect="1" noChangeArrowheads="1"/>
          </p:cNvPicPr>
          <p:nvPr/>
        </p:nvPicPr>
        <p:blipFill>
          <a:blip r:embed="rId5"/>
          <a:srcRect b="8333"/>
          <a:stretch>
            <a:fillRect/>
          </a:stretch>
        </p:blipFill>
        <p:spPr bwMode="auto">
          <a:xfrm>
            <a:off x="1828800" y="2062163"/>
            <a:ext cx="17526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2431" y="4438650"/>
            <a:ext cx="508533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Urea plant  based on second- hand equipment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 from </a:t>
            </a:r>
            <a:r>
              <a:rPr lang="en-US" sz="1400" b="1" spc="50" dirty="0" err="1" smtClean="0">
                <a:ln w="11430"/>
                <a:solidFill>
                  <a:srgbClr val="003399"/>
                </a:solidFill>
              </a:rPr>
              <a:t>Manfredonia</a:t>
            </a: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 (</a:t>
            </a:r>
            <a:r>
              <a:rPr lang="en-US" sz="1400" b="1" spc="50" dirty="0" err="1" smtClean="0">
                <a:ln w="11430"/>
                <a:solidFill>
                  <a:srgbClr val="003399"/>
                </a:solidFill>
              </a:rPr>
              <a:t>Italie</a:t>
            </a: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)</a:t>
            </a:r>
            <a:r>
              <a:rPr lang="ru-RU" sz="1400" b="1" spc="50" dirty="0" smtClean="0">
                <a:ln w="11430"/>
                <a:solidFill>
                  <a:srgbClr val="003399"/>
                </a:solidFill>
              </a:rPr>
              <a:t> </a:t>
            </a: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 </a:t>
            </a:r>
            <a:r>
              <a:rPr lang="en-US" sz="1400" b="1" spc="50" dirty="0">
                <a:ln w="11430"/>
                <a:solidFill>
                  <a:srgbClr val="003399"/>
                </a:solidFill>
              </a:rPr>
              <a:t/>
            </a:r>
            <a:br>
              <a:rPr lang="en-US" sz="1400" b="1" spc="50" dirty="0">
                <a:ln w="11430"/>
                <a:solidFill>
                  <a:srgbClr val="003399"/>
                </a:solidFill>
              </a:rPr>
            </a:b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 </a:t>
            </a:r>
            <a:r>
              <a:rPr lang="ru-RU" sz="1400" b="1" spc="50" dirty="0" smtClean="0">
                <a:ln w="11430"/>
                <a:solidFill>
                  <a:srgbClr val="003399"/>
                </a:solidFill>
              </a:rPr>
              <a:t> «</a:t>
            </a:r>
            <a:r>
              <a:rPr lang="en-US" sz="1400" b="1" spc="50" dirty="0" err="1">
                <a:ln w="11430"/>
                <a:solidFill>
                  <a:srgbClr val="003399"/>
                </a:solidFill>
              </a:rPr>
              <a:t>A</a:t>
            </a:r>
            <a:r>
              <a:rPr lang="en-US" sz="1400" b="1" spc="50" dirty="0" err="1" smtClean="0">
                <a:ln w="11430"/>
                <a:solidFill>
                  <a:srgbClr val="003399"/>
                </a:solidFill>
              </a:rPr>
              <a:t>cron</a:t>
            </a:r>
            <a:r>
              <a:rPr lang="ru-RU" sz="1400" b="1" spc="50" dirty="0" smtClean="0">
                <a:ln w="11430"/>
                <a:solidFill>
                  <a:srgbClr val="003399"/>
                </a:solidFill>
              </a:rPr>
              <a:t>» </a:t>
            </a:r>
            <a:r>
              <a:rPr lang="en-US" sz="1400" b="1" spc="50" dirty="0">
                <a:ln w="11430"/>
                <a:solidFill>
                  <a:srgbClr val="003399"/>
                </a:solidFill>
              </a:rPr>
              <a:t/>
            </a:r>
            <a:br>
              <a:rPr lang="en-US" sz="1400" b="1" spc="50" dirty="0">
                <a:ln w="11430"/>
                <a:solidFill>
                  <a:srgbClr val="003399"/>
                </a:solidFill>
              </a:rPr>
            </a:br>
            <a:r>
              <a:rPr lang="en-US" sz="1400" b="1" spc="50" dirty="0" err="1" smtClean="0">
                <a:ln w="11430"/>
                <a:solidFill>
                  <a:srgbClr val="003399"/>
                </a:solidFill>
              </a:rPr>
              <a:t>Veliky</a:t>
            </a: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 Novgorod</a:t>
            </a:r>
            <a:r>
              <a:rPr lang="ru-RU" sz="1400" b="1" spc="50" dirty="0" smtClean="0">
                <a:ln w="11430"/>
                <a:solidFill>
                  <a:srgbClr val="003399"/>
                </a:solidFill>
              </a:rPr>
              <a:t>, </a:t>
            </a:r>
            <a:r>
              <a:rPr lang="ru-RU" sz="1400" b="1" spc="50" dirty="0">
                <a:ln w="11430"/>
                <a:solidFill>
                  <a:srgbClr val="003399"/>
                </a:solidFill>
              </a:rPr>
              <a:t>2007-2012 </a:t>
            </a:r>
          </a:p>
        </p:txBody>
      </p:sp>
      <p:pic>
        <p:nvPicPr>
          <p:cNvPr id="13" name="Picture 3" descr="\\Data\custom folders\Информация ССО\фото_слайды\НАК Азот\общий вид1.jpg"/>
          <p:cNvPicPr>
            <a:picLocks noChangeAspect="1" noChangeArrowheads="1"/>
          </p:cNvPicPr>
          <p:nvPr/>
        </p:nvPicPr>
        <p:blipFill rotWithShape="1">
          <a:blip r:embed="rId6"/>
          <a:srcRect l="14766" t="1906" b="5946"/>
          <a:stretch/>
        </p:blipFill>
        <p:spPr bwMode="auto">
          <a:xfrm>
            <a:off x="3459163" y="2824163"/>
            <a:ext cx="1895475" cy="136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Data\custom folders\Информация ССО\фото_слайды\Акрон\новые\AVG_09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4913" y="3771900"/>
            <a:ext cx="1995487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339753" y="974525"/>
            <a:ext cx="66821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spc="50" dirty="0" smtClean="0">
                <a:ln w="12700"/>
                <a:solidFill>
                  <a:srgbClr val="000099"/>
                </a:solidFill>
              </a:rPr>
              <a:t>  New urea plant based on second-hand  equipment   </a:t>
            </a:r>
            <a:r>
              <a:rPr lang="en-US" sz="1400" b="1" spc="50" dirty="0">
                <a:ln w="12700"/>
                <a:solidFill>
                  <a:srgbClr val="000099"/>
                </a:solidFill>
              </a:rPr>
              <a:t/>
            </a:r>
            <a:br>
              <a:rPr lang="en-US" sz="1400" b="1" spc="50" dirty="0">
                <a:ln w="12700"/>
                <a:solidFill>
                  <a:srgbClr val="000099"/>
                </a:solidFill>
              </a:rPr>
            </a:br>
            <a:r>
              <a:rPr lang="en-US" sz="1400" b="1" spc="50" dirty="0" smtClean="0">
                <a:ln w="12700"/>
                <a:solidFill>
                  <a:srgbClr val="000099"/>
                </a:solidFill>
              </a:rPr>
              <a:t>at </a:t>
            </a:r>
            <a:r>
              <a:rPr lang="ru-RU" sz="1400" b="1" spc="50" dirty="0" smtClean="0">
                <a:ln w="12700"/>
                <a:solidFill>
                  <a:srgbClr val="000099"/>
                </a:solidFill>
              </a:rPr>
              <a:t>А</a:t>
            </a:r>
            <a:r>
              <a:rPr lang="en-US" sz="1400" b="1" spc="50" dirty="0" smtClean="0">
                <a:ln w="12700"/>
                <a:solidFill>
                  <a:srgbClr val="000099"/>
                </a:solidFill>
              </a:rPr>
              <a:t>B</a:t>
            </a:r>
            <a:r>
              <a:rPr lang="ru-RU" sz="1400" b="1" spc="50" dirty="0" smtClean="0">
                <a:ln w="12700"/>
                <a:solidFill>
                  <a:srgbClr val="000099"/>
                </a:solidFill>
              </a:rPr>
              <a:t> «</a:t>
            </a:r>
            <a:r>
              <a:rPr lang="en-US" sz="1400" b="1" spc="50" dirty="0" err="1" smtClean="0">
                <a:ln w="12700"/>
                <a:solidFill>
                  <a:srgbClr val="000099"/>
                </a:solidFill>
              </a:rPr>
              <a:t>Achema</a:t>
            </a:r>
            <a:r>
              <a:rPr lang="ru-RU" sz="1400" b="1" spc="50" dirty="0" smtClean="0">
                <a:ln w="12700"/>
                <a:solidFill>
                  <a:srgbClr val="000099"/>
                </a:solidFill>
              </a:rPr>
              <a:t>» (</a:t>
            </a:r>
            <a:r>
              <a:rPr lang="en-US" sz="1400" b="1" spc="50" dirty="0" smtClean="0">
                <a:ln w="12700"/>
                <a:solidFill>
                  <a:srgbClr val="000099"/>
                </a:solidFill>
              </a:rPr>
              <a:t>Lithuania, </a:t>
            </a:r>
            <a:r>
              <a:rPr lang="en-US" sz="1400" b="1" spc="50" dirty="0" err="1" smtClean="0">
                <a:ln w="12700"/>
                <a:solidFill>
                  <a:srgbClr val="000099"/>
                </a:solidFill>
              </a:rPr>
              <a:t>Ionava</a:t>
            </a:r>
            <a:r>
              <a:rPr lang="en-US" sz="1400" b="1" spc="50" dirty="0" smtClean="0">
                <a:ln w="12700"/>
                <a:solidFill>
                  <a:srgbClr val="000099"/>
                </a:solidFill>
              </a:rPr>
              <a:t>)</a:t>
            </a:r>
            <a:endParaRPr lang="en-US" sz="1400" b="1" spc="50" dirty="0">
              <a:ln w="12700"/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400" b="1" spc="50" dirty="0" smtClean="0">
                <a:ln w="12700"/>
                <a:solidFill>
                  <a:srgbClr val="000099"/>
                </a:solidFill>
              </a:rPr>
              <a:t>Capacity</a:t>
            </a:r>
            <a:r>
              <a:rPr lang="ru-RU" sz="1400" b="1" spc="50" dirty="0" smtClean="0">
                <a:ln w="12700"/>
                <a:solidFill>
                  <a:srgbClr val="000099"/>
                </a:solidFill>
              </a:rPr>
              <a:t>=500</a:t>
            </a:r>
            <a:r>
              <a:rPr lang="en-US" sz="1400" b="1" spc="50" dirty="0" smtClean="0">
                <a:ln w="12700"/>
                <a:solidFill>
                  <a:srgbClr val="000099"/>
                </a:solidFill>
              </a:rPr>
              <a:t> </a:t>
            </a:r>
            <a:r>
              <a:rPr lang="en-US" sz="1400" b="1" spc="50" dirty="0" err="1" smtClean="0">
                <a:ln w="12700"/>
                <a:solidFill>
                  <a:srgbClr val="000099"/>
                </a:solidFill>
              </a:rPr>
              <a:t>TPD</a:t>
            </a:r>
            <a:r>
              <a:rPr lang="en-US" sz="1400" b="1" spc="50" dirty="0">
                <a:ln w="12700"/>
                <a:solidFill>
                  <a:srgbClr val="000099"/>
                </a:solidFill>
              </a:rPr>
              <a:t>-</a:t>
            </a:r>
            <a:r>
              <a:rPr lang="en-US" sz="1400" b="1" spc="50" dirty="0" smtClean="0">
                <a:ln w="12700"/>
                <a:solidFill>
                  <a:srgbClr val="000099"/>
                </a:solidFill>
              </a:rPr>
              <a:t>based on a second- hand unit  relocated    from Angarsk city, </a:t>
            </a:r>
            <a:r>
              <a:rPr lang="ru-RU" sz="1400" b="1" spc="50" dirty="0" smtClean="0">
                <a:ln w="12700"/>
                <a:solidFill>
                  <a:srgbClr val="000099"/>
                </a:solidFill>
              </a:rPr>
              <a:t>2006-2007</a:t>
            </a:r>
            <a:endParaRPr lang="ru-RU" sz="1400" b="1" spc="50" dirty="0">
              <a:ln w="12700"/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400" b="1" spc="20" dirty="0" smtClean="0">
                <a:ln w="12700"/>
                <a:solidFill>
                  <a:srgbClr val="000099"/>
                </a:solidFill>
              </a:rPr>
              <a:t>Capacity</a:t>
            </a:r>
            <a:r>
              <a:rPr lang="ru-RU" sz="1400" b="1" spc="20" dirty="0" smtClean="0">
                <a:ln w="12700"/>
                <a:solidFill>
                  <a:srgbClr val="000099"/>
                </a:solidFill>
              </a:rPr>
              <a:t>= 1000</a:t>
            </a:r>
            <a:r>
              <a:rPr lang="en-US" sz="1400" b="1" spc="20" dirty="0" smtClean="0">
                <a:ln w="12700"/>
                <a:solidFill>
                  <a:srgbClr val="000099"/>
                </a:solidFill>
              </a:rPr>
              <a:t> </a:t>
            </a:r>
            <a:r>
              <a:rPr lang="en-US" sz="1400" b="1" spc="20" dirty="0" err="1" smtClean="0">
                <a:ln w="12700"/>
                <a:solidFill>
                  <a:srgbClr val="000099"/>
                </a:solidFill>
              </a:rPr>
              <a:t>TPD</a:t>
            </a:r>
            <a:r>
              <a:rPr lang="ru-RU" sz="1400" b="1" spc="20" dirty="0" smtClean="0">
                <a:ln w="12700"/>
                <a:solidFill>
                  <a:srgbClr val="000099"/>
                </a:solidFill>
              </a:rPr>
              <a:t>– </a:t>
            </a:r>
            <a:r>
              <a:rPr lang="en-US" sz="1400" b="1" spc="20" dirty="0" smtClean="0">
                <a:ln w="12700"/>
                <a:solidFill>
                  <a:srgbClr val="000099"/>
                </a:solidFill>
              </a:rPr>
              <a:t>based on a second-hand unit relocated from </a:t>
            </a:r>
            <a:r>
              <a:rPr lang="en-US" sz="1400" b="1" spc="20" dirty="0" err="1" smtClean="0">
                <a:ln w="12700"/>
                <a:solidFill>
                  <a:srgbClr val="000099"/>
                </a:solidFill>
              </a:rPr>
              <a:t>Manfredonia</a:t>
            </a:r>
            <a:r>
              <a:rPr lang="en-US" sz="1400" b="1" spc="20" dirty="0" smtClean="0">
                <a:ln w="12700"/>
                <a:solidFill>
                  <a:srgbClr val="000099"/>
                </a:solidFill>
              </a:rPr>
              <a:t> (</a:t>
            </a:r>
            <a:r>
              <a:rPr lang="en-US" sz="1400" b="1" spc="20" dirty="0" err="1" smtClean="0">
                <a:ln w="12700"/>
                <a:solidFill>
                  <a:srgbClr val="000099"/>
                </a:solidFill>
              </a:rPr>
              <a:t>Italie</a:t>
            </a:r>
            <a:r>
              <a:rPr lang="en-US" sz="1400" b="1" spc="20" dirty="0" smtClean="0">
                <a:ln w="12700"/>
                <a:solidFill>
                  <a:srgbClr val="000099"/>
                </a:solidFill>
              </a:rPr>
              <a:t>), </a:t>
            </a:r>
            <a:r>
              <a:rPr lang="ru-RU" sz="1400" b="1" spc="20" dirty="0" smtClean="0">
                <a:ln w="12700"/>
                <a:solidFill>
                  <a:srgbClr val="000099"/>
                </a:solidFill>
              </a:rPr>
              <a:t>2008-2010</a:t>
            </a:r>
            <a:endParaRPr lang="ru-RU" sz="1400" b="1" spc="20" dirty="0">
              <a:ln w="12700"/>
              <a:solidFill>
                <a:srgbClr val="000099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-396552" y="3376685"/>
            <a:ext cx="46101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spc="50" dirty="0" smtClean="0">
                <a:ln w="11430"/>
                <a:solidFill>
                  <a:srgbClr val="003399"/>
                </a:solidFill>
              </a:rPr>
              <a:t>«</a:t>
            </a:r>
            <a:r>
              <a:rPr lang="en-US" sz="1400" b="1" spc="50" dirty="0" err="1" smtClean="0">
                <a:ln w="11430"/>
                <a:solidFill>
                  <a:srgbClr val="003399"/>
                </a:solidFill>
              </a:rPr>
              <a:t>NAK</a:t>
            </a: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 </a:t>
            </a:r>
            <a:r>
              <a:rPr lang="en-US" sz="1400" b="1" spc="50" dirty="0" err="1" smtClean="0">
                <a:ln w="11430"/>
                <a:solidFill>
                  <a:srgbClr val="003399"/>
                </a:solidFill>
              </a:rPr>
              <a:t>Azot</a:t>
            </a:r>
            <a:r>
              <a:rPr lang="ru-RU" sz="1400" b="1" spc="50" dirty="0" smtClean="0">
                <a:ln w="11430"/>
                <a:solidFill>
                  <a:srgbClr val="003399"/>
                </a:solidFill>
              </a:rPr>
              <a:t>»</a:t>
            </a:r>
            <a:r>
              <a:rPr lang="en-US" sz="1400" b="1" spc="50" dirty="0">
                <a:ln w="11430"/>
                <a:solidFill>
                  <a:srgbClr val="003399"/>
                </a:solidFill>
              </a:rPr>
              <a:t/>
            </a:r>
            <a:br>
              <a:rPr lang="en-US" sz="1400" b="1" spc="50" dirty="0">
                <a:ln w="11430"/>
                <a:solidFill>
                  <a:srgbClr val="003399"/>
                </a:solidFill>
              </a:rPr>
            </a:b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Urea  plant based on second- hand  equipment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from  </a:t>
            </a:r>
            <a:r>
              <a:rPr lang="en-US" sz="1400" b="1" spc="50" dirty="0" err="1" smtClean="0">
                <a:ln w="11430"/>
                <a:solidFill>
                  <a:srgbClr val="003399"/>
                </a:solidFill>
              </a:rPr>
              <a:t>Panchevo</a:t>
            </a: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 </a:t>
            </a:r>
            <a:r>
              <a:rPr lang="ru-RU" sz="1400" b="1" spc="50" dirty="0" smtClean="0">
                <a:ln w="11430"/>
                <a:solidFill>
                  <a:srgbClr val="003399"/>
                </a:solidFill>
              </a:rPr>
              <a:t>(</a:t>
            </a:r>
            <a:r>
              <a:rPr lang="en-US" sz="1400" b="1" spc="50" dirty="0" smtClean="0">
                <a:ln w="11430"/>
                <a:solidFill>
                  <a:srgbClr val="003399"/>
                </a:solidFill>
              </a:rPr>
              <a:t>Serbia</a:t>
            </a:r>
            <a:r>
              <a:rPr lang="ru-RU" sz="1400" b="1" spc="50" dirty="0" smtClean="0">
                <a:ln w="11430"/>
                <a:solidFill>
                  <a:srgbClr val="003399"/>
                </a:solidFill>
              </a:rPr>
              <a:t>), </a:t>
            </a:r>
            <a:r>
              <a:rPr lang="ru-RU" sz="1400" b="1" spc="50" dirty="0">
                <a:ln w="11430"/>
                <a:solidFill>
                  <a:srgbClr val="003399"/>
                </a:solidFill>
              </a:rPr>
              <a:t>2007-201</a:t>
            </a:r>
            <a:r>
              <a:rPr lang="en-US" sz="1400" b="1" spc="50" dirty="0">
                <a:ln w="11430"/>
                <a:solidFill>
                  <a:srgbClr val="003399"/>
                </a:solidFill>
              </a:rPr>
              <a:t>0</a:t>
            </a:r>
            <a:r>
              <a:rPr lang="ru-RU" sz="1400" b="1" spc="50" dirty="0">
                <a:ln w="11430"/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4572000"/>
            <a:ext cx="1817687" cy="136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156445" y="5161746"/>
            <a:ext cx="37169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spc="50" dirty="0" smtClean="0">
                <a:ln w="11430"/>
                <a:solidFill>
                  <a:srgbClr val="0033CC"/>
                </a:solidFill>
              </a:rPr>
              <a:t> </a:t>
            </a:r>
            <a:r>
              <a:rPr lang="ru-RU" sz="1400" b="1" spc="50" dirty="0" smtClean="0">
                <a:ln w="11430"/>
                <a:solidFill>
                  <a:srgbClr val="0033CC"/>
                </a:solidFill>
              </a:rPr>
              <a:t> «</a:t>
            </a:r>
            <a:r>
              <a:rPr lang="en-US" sz="1400" b="1" spc="50" dirty="0" err="1" smtClean="0">
                <a:ln w="11430"/>
                <a:solidFill>
                  <a:srgbClr val="0033CC"/>
                </a:solidFill>
              </a:rPr>
              <a:t>Cherepovetsky</a:t>
            </a:r>
            <a:r>
              <a:rPr lang="en-US" sz="1400" b="1" spc="50" dirty="0" smtClean="0">
                <a:ln w="11430"/>
                <a:solidFill>
                  <a:srgbClr val="0033CC"/>
                </a:solidFill>
              </a:rPr>
              <a:t> </a:t>
            </a:r>
            <a:r>
              <a:rPr lang="en-US" sz="1400" b="1" spc="50" dirty="0" err="1" smtClean="0">
                <a:ln w="11430"/>
                <a:solidFill>
                  <a:srgbClr val="0033CC"/>
                </a:solidFill>
              </a:rPr>
              <a:t>Azot</a:t>
            </a:r>
            <a:r>
              <a:rPr lang="ru-RU" sz="1400" b="1" spc="50" dirty="0" smtClean="0">
                <a:ln w="11430"/>
                <a:solidFill>
                  <a:srgbClr val="0033CC"/>
                </a:solidFill>
              </a:rPr>
              <a:t>»</a:t>
            </a:r>
            <a:r>
              <a:rPr lang="en-US" sz="1400" b="1" spc="50" dirty="0">
                <a:ln w="11430"/>
                <a:solidFill>
                  <a:srgbClr val="0033CC"/>
                </a:solidFill>
              </a:rPr>
              <a:t/>
            </a:r>
            <a:br>
              <a:rPr lang="en-US" sz="1400" b="1" spc="50" dirty="0">
                <a:ln w="11430"/>
                <a:solidFill>
                  <a:srgbClr val="0033CC"/>
                </a:solidFill>
              </a:rPr>
            </a:br>
            <a:r>
              <a:rPr lang="en-US" sz="1400" b="1" spc="50" dirty="0" smtClean="0">
                <a:ln w="11430"/>
                <a:solidFill>
                  <a:srgbClr val="0033CC"/>
                </a:solidFill>
              </a:rPr>
              <a:t>Urea plant</a:t>
            </a:r>
            <a:r>
              <a:rPr lang="ru-RU" sz="1400" b="1" spc="50" dirty="0" smtClean="0">
                <a:ln w="11430"/>
                <a:solidFill>
                  <a:srgbClr val="0033CC"/>
                </a:solidFill>
              </a:rPr>
              <a:t>,</a:t>
            </a:r>
            <a:r>
              <a:rPr lang="ru-RU" sz="1400" b="1" spc="50" dirty="0">
                <a:ln w="11430"/>
                <a:solidFill>
                  <a:srgbClr val="0033CC"/>
                </a:solidFill>
              </a:rPr>
              <a:t/>
            </a:r>
            <a:br>
              <a:rPr lang="ru-RU" sz="1400" b="1" spc="50" dirty="0">
                <a:ln w="11430"/>
                <a:solidFill>
                  <a:srgbClr val="0033CC"/>
                </a:solidFill>
              </a:rPr>
            </a:br>
            <a:r>
              <a:rPr lang="ru-RU" sz="1400" b="1" spc="50" dirty="0" smtClean="0">
                <a:ln w="11430"/>
                <a:solidFill>
                  <a:srgbClr val="0033CC"/>
                </a:solidFill>
              </a:rPr>
              <a:t>2008-2012</a:t>
            </a:r>
            <a:endParaRPr lang="ru-RU" sz="1400" b="1" spc="50" dirty="0">
              <a:ln w="11430"/>
              <a:solidFill>
                <a:srgbClr val="0033CC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1337646">
            <a:off x="6435943" y="5630880"/>
            <a:ext cx="202292" cy="143110"/>
          </a:xfrm>
          <a:prstGeom prst="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4554537" y="4744847"/>
            <a:ext cx="215939" cy="156777"/>
          </a:xfrm>
          <a:prstGeom prst="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170751" y="3507923"/>
            <a:ext cx="215939" cy="156777"/>
          </a:xfrm>
          <a:prstGeom prst="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20399387" flipH="1">
            <a:off x="2216593" y="1229710"/>
            <a:ext cx="266700" cy="156777"/>
          </a:xfrm>
          <a:prstGeom prst="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0772" y="292437"/>
            <a:ext cx="90730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/>
              <a:t> New  urea plants in Russia and CIS countries </a:t>
            </a:r>
          </a:p>
          <a:p>
            <a:pPr algn="ctr" eaLnBrk="1" hangingPunct="1"/>
            <a:r>
              <a:rPr lang="en-US" sz="2000" b="1" dirty="0"/>
              <a:t> built using design projects of </a:t>
            </a:r>
            <a:r>
              <a:rPr lang="en-US" sz="2000" b="1" dirty="0" err="1" smtClean="0"/>
              <a:t>NIIK</a:t>
            </a:r>
            <a:r>
              <a:rPr lang="en-US" sz="2000" b="1" dirty="0" smtClean="0"/>
              <a:t> </a:t>
            </a:r>
            <a:r>
              <a:rPr lang="en-US" sz="2000" b="1" dirty="0"/>
              <a:t>company  and </a:t>
            </a:r>
            <a:r>
              <a:rPr lang="en-US" sz="2000" b="1" dirty="0" smtClean="0"/>
              <a:t>with its </a:t>
            </a:r>
            <a:r>
              <a:rPr lang="en-US" sz="2000" b="1" dirty="0"/>
              <a:t>participation</a:t>
            </a:r>
            <a:r>
              <a:rPr lang="en-US" sz="2000" b="1" dirty="0" smtClean="0"/>
              <a:t>. </a:t>
            </a:r>
            <a:endParaRPr lang="ru-RU" sz="2000" b="1" dirty="0"/>
          </a:p>
          <a:p>
            <a:pPr eaLnBrk="1" hangingPunct="1"/>
            <a:r>
              <a:rPr lang="en-US" sz="2000" b="1" dirty="0" smtClean="0"/>
              <a:t> </a:t>
            </a:r>
            <a:endParaRPr lang="ru-RU" sz="2000" b="1" dirty="0"/>
          </a:p>
        </p:txBody>
      </p:sp>
      <p:pic>
        <p:nvPicPr>
          <p:cNvPr id="24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5" descr="карта Росси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 b="2"/>
          <a:stretch>
            <a:fillRect/>
          </a:stretch>
        </p:blipFill>
        <p:spPr bwMode="auto">
          <a:xfrm>
            <a:off x="965200" y="1077913"/>
            <a:ext cx="721518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979488" y="4397375"/>
            <a:ext cx="344487" cy="39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816850" y="4114800"/>
            <a:ext cx="354013" cy="11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914400" y="2684463"/>
            <a:ext cx="582613" cy="61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7972425" y="3997325"/>
            <a:ext cx="1039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0033CC"/>
                </a:solidFill>
              </a:rPr>
              <a:t>South America</a:t>
            </a:r>
            <a:endParaRPr lang="ru-RU" sz="1200" b="1" dirty="0">
              <a:solidFill>
                <a:srgbClr val="0033CC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019800" y="4252913"/>
            <a:ext cx="619125" cy="620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6348413" y="4860925"/>
            <a:ext cx="995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33CC"/>
                </a:solidFill>
              </a:rPr>
              <a:t>China</a:t>
            </a:r>
            <a:endParaRPr lang="ru-RU" sz="1200" b="1" dirty="0">
              <a:solidFill>
                <a:srgbClr val="0033CC"/>
              </a:solidFill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93663" y="4313238"/>
            <a:ext cx="990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solidFill>
                  <a:srgbClr val="0033CC"/>
                </a:solidFill>
              </a:rPr>
              <a:t>USA</a:t>
            </a:r>
            <a:endParaRPr lang="ru-RU" sz="1100" b="1" dirty="0">
              <a:solidFill>
                <a:srgbClr val="0033CC"/>
              </a:solidFill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5522913" y="4873625"/>
            <a:ext cx="993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0033CC"/>
                </a:solidFill>
              </a:rPr>
              <a:t>India</a:t>
            </a:r>
            <a:endParaRPr lang="ru-RU" sz="1200" b="1" dirty="0">
              <a:solidFill>
                <a:srgbClr val="0033CC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640513" y="4357688"/>
            <a:ext cx="128587" cy="550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1411288" y="5805488"/>
            <a:ext cx="6016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* </a:t>
            </a:r>
            <a:r>
              <a:rPr lang="en-US" sz="1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Capacity of the first production train  </a:t>
            </a:r>
            <a:r>
              <a:rPr lang="ru-RU" sz="1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second</a:t>
            </a:r>
            <a:r>
              <a:rPr lang="ru-RU" sz="1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production train capacity is similar</a:t>
            </a:r>
            <a:r>
              <a:rPr lang="ru-RU" sz="1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1000" b="1" dirty="0">
              <a:solidFill>
                <a:srgbClr val="0033CC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144463" y="2947988"/>
            <a:ext cx="103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0033CC"/>
                </a:solidFill>
              </a:rPr>
              <a:t>South America</a:t>
            </a:r>
            <a:endParaRPr lang="ru-RU" sz="1200" b="1" dirty="0">
              <a:solidFill>
                <a:srgbClr val="0033CC"/>
              </a:solidFill>
            </a:endParaRP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284163" y="2132013"/>
            <a:ext cx="1039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0033CC"/>
                </a:solidFill>
              </a:rPr>
              <a:t>USA</a:t>
            </a:r>
            <a:endParaRPr lang="ru-RU" sz="1200" b="1" dirty="0">
              <a:solidFill>
                <a:srgbClr val="0033CC"/>
              </a:solidFill>
            </a:endParaRPr>
          </a:p>
        </p:txBody>
      </p:sp>
      <p:sp>
        <p:nvSpPr>
          <p:cNvPr id="23" name="TextBox 38"/>
          <p:cNvSpPr txBox="1">
            <a:spLocks noChangeArrowheads="1"/>
          </p:cNvSpPr>
          <p:nvPr/>
        </p:nvSpPr>
        <p:spPr bwMode="auto">
          <a:xfrm>
            <a:off x="8027988" y="3576638"/>
            <a:ext cx="1039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0033CC"/>
                </a:solidFill>
              </a:rPr>
              <a:t>USA</a:t>
            </a:r>
            <a:endParaRPr lang="ru-RU" sz="1200" b="1" dirty="0">
              <a:solidFill>
                <a:srgbClr val="0033CC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7816850" y="3713163"/>
            <a:ext cx="492125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" name="Picture 3" descr="C:\Documents and Settings\звезденкова\Local Settings\Temporary Internet Files\Content.IE5\UNIV6XQZ\MM90030337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335088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C:\Documents and Settings\звезденкова\Local Settings\Temporary Internet Files\Content.IE5\UNIV6XQZ\MM90030337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4667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9"/>
          <p:cNvSpPr txBox="1">
            <a:spLocks noChangeArrowheads="1"/>
          </p:cNvSpPr>
          <p:nvPr/>
        </p:nvSpPr>
        <p:spPr bwMode="auto">
          <a:xfrm rot="-2192941">
            <a:off x="8224838" y="4843740"/>
            <a:ext cx="57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b="1" dirty="0" smtClean="0">
                <a:solidFill>
                  <a:srgbClr val="0033CC"/>
                </a:solidFill>
              </a:rPr>
              <a:t>Pacific   ocean</a:t>
            </a:r>
            <a:endParaRPr lang="ru-RU" sz="900" b="1" dirty="0">
              <a:solidFill>
                <a:srgbClr val="0033CC"/>
              </a:solidFill>
            </a:endParaRP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 rot="-1852918">
            <a:off x="-58738" y="1330003"/>
            <a:ext cx="10001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dirty="0" smtClean="0"/>
              <a:t>Baltic sea</a:t>
            </a:r>
            <a:endParaRPr lang="ru-RU" sz="9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1084263" y="2401888"/>
            <a:ext cx="452437" cy="180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023938" y="2943225"/>
            <a:ext cx="512762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56"/>
          <p:cNvSpPr txBox="1">
            <a:spLocks noChangeArrowheads="1"/>
          </p:cNvSpPr>
          <p:nvPr/>
        </p:nvSpPr>
        <p:spPr bwMode="auto">
          <a:xfrm>
            <a:off x="28575" y="2452688"/>
            <a:ext cx="1039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0033CC"/>
                </a:solidFill>
              </a:rPr>
              <a:t>Western Europe</a:t>
            </a:r>
            <a:endParaRPr lang="ru-RU" sz="1200" b="1" dirty="0">
              <a:solidFill>
                <a:srgbClr val="0033CC"/>
              </a:solidFill>
            </a:endParaRPr>
          </a:p>
        </p:txBody>
      </p:sp>
      <p:pic>
        <p:nvPicPr>
          <p:cNvPr id="32" name="Picture 3" descr="C:\Documents and Settings\звезденкова\Local Settings\Temporary Internet Files\Content.IE5\UNIV6XQZ\MM90030337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17842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7"/>
          <p:cNvSpPr txBox="1">
            <a:spLocks noChangeArrowheads="1"/>
          </p:cNvSpPr>
          <p:nvPr/>
        </p:nvSpPr>
        <p:spPr bwMode="auto">
          <a:xfrm rot="1390685">
            <a:off x="-12700" y="5023322"/>
            <a:ext cx="7858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dirty="0" smtClean="0"/>
              <a:t>Black sea</a:t>
            </a:r>
            <a:endParaRPr lang="ru-RU" sz="9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838200" y="4313238"/>
            <a:ext cx="185738" cy="84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Скругленная прямоугольная выноска 34"/>
          <p:cNvSpPr/>
          <p:nvPr/>
        </p:nvSpPr>
        <p:spPr>
          <a:xfrm>
            <a:off x="1201738" y="1154113"/>
            <a:ext cx="1236662" cy="646112"/>
          </a:xfrm>
          <a:prstGeom prst="wedgeRoundRectCallout">
            <a:avLst>
              <a:gd name="adj1" fmla="val 22305"/>
              <a:gd name="adj2" fmla="val 13729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1093788" y="1143000"/>
            <a:ext cx="14208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b="1" u="sng" dirty="0" smtClean="0">
                <a:solidFill>
                  <a:schemeClr val="bg1"/>
                </a:solidFill>
              </a:rPr>
              <a:t>Baltic Urea Plant</a:t>
            </a:r>
            <a:endParaRPr lang="ru-RU" sz="800" b="1" u="sng" dirty="0">
              <a:solidFill>
                <a:schemeClr val="bg1"/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6640513" y="1235075"/>
            <a:ext cx="1279525" cy="687388"/>
          </a:xfrm>
          <a:prstGeom prst="wedgeRoundRectCallout">
            <a:avLst>
              <a:gd name="adj1" fmla="val -8317"/>
              <a:gd name="adj2" fmla="val 25580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TextBox 61"/>
          <p:cNvSpPr txBox="1">
            <a:spLocks noChangeArrowheads="1"/>
          </p:cNvSpPr>
          <p:nvPr/>
        </p:nvSpPr>
        <p:spPr bwMode="auto">
          <a:xfrm>
            <a:off x="6580188" y="1290638"/>
            <a:ext cx="142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u="sng" dirty="0" smtClean="0">
                <a:solidFill>
                  <a:schemeClr val="bg1"/>
                </a:solidFill>
              </a:rPr>
              <a:t>Gas </a:t>
            </a:r>
            <a:r>
              <a:rPr lang="en-US" sz="1200" b="1" u="sng" smtClean="0">
                <a:solidFill>
                  <a:schemeClr val="bg1"/>
                </a:solidFill>
              </a:rPr>
              <a:t>Chemical facility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sp>
        <p:nvSpPr>
          <p:cNvPr id="39" name="TextBox 73"/>
          <p:cNvSpPr txBox="1">
            <a:spLocks noChangeArrowheads="1"/>
          </p:cNvSpPr>
          <p:nvPr/>
        </p:nvSpPr>
        <p:spPr bwMode="auto">
          <a:xfrm>
            <a:off x="236538" y="4721225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solidFill>
                  <a:srgbClr val="0033CC"/>
                </a:solidFill>
              </a:rPr>
              <a:t>South America</a:t>
            </a:r>
            <a:endParaRPr lang="ru-RU" sz="1100" b="1" dirty="0">
              <a:solidFill>
                <a:srgbClr val="0033CC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995488" y="4384675"/>
            <a:ext cx="238125" cy="261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1" name="Picture 9" descr="C:\Users\Computer\Desktop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9" b="63342"/>
          <a:stretch>
            <a:fillRect/>
          </a:stretch>
        </p:blipFill>
        <p:spPr bwMode="auto">
          <a:xfrm>
            <a:off x="5607050" y="5105400"/>
            <a:ext cx="412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j0239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5465763"/>
            <a:ext cx="4222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38"/>
          <p:cNvSpPr txBox="1">
            <a:spLocks noChangeArrowheads="1"/>
          </p:cNvSpPr>
          <p:nvPr/>
        </p:nvSpPr>
        <p:spPr bwMode="auto">
          <a:xfrm>
            <a:off x="5933956" y="5097463"/>
            <a:ext cx="25685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solidFill>
                  <a:srgbClr val="0033CC"/>
                </a:solidFill>
              </a:rPr>
              <a:t>New ammonia production units  </a:t>
            </a:r>
            <a:endParaRPr lang="ru-RU" sz="1100" b="1" dirty="0">
              <a:solidFill>
                <a:srgbClr val="0033CC"/>
              </a:solidFill>
            </a:endParaRPr>
          </a:p>
        </p:txBody>
      </p:sp>
      <p:sp>
        <p:nvSpPr>
          <p:cNvPr id="44" name="TextBox 38"/>
          <p:cNvSpPr txBox="1">
            <a:spLocks noChangeArrowheads="1"/>
          </p:cNvSpPr>
          <p:nvPr/>
        </p:nvSpPr>
        <p:spPr bwMode="auto">
          <a:xfrm>
            <a:off x="5944664" y="5438206"/>
            <a:ext cx="27574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b="1" dirty="0" smtClean="0">
                <a:solidFill>
                  <a:srgbClr val="0033CC"/>
                </a:solidFill>
              </a:rPr>
              <a:t>New ammonia-urea-methanol complex  </a:t>
            </a:r>
            <a:endParaRPr lang="ru-RU" sz="1100" b="1" dirty="0">
              <a:solidFill>
                <a:srgbClr val="0033CC"/>
              </a:solidFill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4672013" y="2817813"/>
            <a:ext cx="1069975" cy="708025"/>
          </a:xfrm>
          <a:prstGeom prst="wedgeRoundRectCallout">
            <a:avLst>
              <a:gd name="adj1" fmla="val -99621"/>
              <a:gd name="adj2" fmla="val -4046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346575" y="3054350"/>
            <a:ext cx="14208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err="1" smtClean="0">
                <a:solidFill>
                  <a:schemeClr val="bg1"/>
                </a:solidFill>
              </a:rPr>
              <a:t>Yamal</a:t>
            </a:r>
            <a:endParaRPr lang="ru-RU" sz="1200" b="1" spc="-7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7800" y="2879725"/>
            <a:ext cx="3825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8" name="Овал 47"/>
          <p:cNvSpPr/>
          <p:nvPr/>
        </p:nvSpPr>
        <p:spPr>
          <a:xfrm>
            <a:off x="6469063" y="3252788"/>
            <a:ext cx="1347787" cy="1239837"/>
          </a:xfrm>
          <a:prstGeom prst="ellipse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9" name="Picture 13" descr="j0239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3409950"/>
            <a:ext cx="11350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Овал 49"/>
          <p:cNvSpPr/>
          <p:nvPr/>
        </p:nvSpPr>
        <p:spPr>
          <a:xfrm>
            <a:off x="838200" y="3211513"/>
            <a:ext cx="1366838" cy="1281112"/>
          </a:xfrm>
          <a:prstGeom prst="ellipse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" name="Picture 13" descr="j0239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933825"/>
            <a:ext cx="57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3" descr="j0239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3295650"/>
            <a:ext cx="8826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Овал 52"/>
          <p:cNvSpPr/>
          <p:nvPr/>
        </p:nvSpPr>
        <p:spPr>
          <a:xfrm>
            <a:off x="1524000" y="2154238"/>
            <a:ext cx="1366838" cy="12827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4" name="Picture 13" descr="j0239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478088"/>
            <a:ext cx="5905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9" descr="C:\Users\Computer\Desktop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9" b="63342"/>
          <a:stretch>
            <a:fillRect/>
          </a:stretch>
        </p:blipFill>
        <p:spPr bwMode="auto">
          <a:xfrm>
            <a:off x="1927225" y="2832100"/>
            <a:ext cx="412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" descr="C:\Users\Computer\Desktop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9" b="63342"/>
          <a:stretch>
            <a:fillRect/>
          </a:stretch>
        </p:blipFill>
        <p:spPr bwMode="auto">
          <a:xfrm>
            <a:off x="2133600" y="2401888"/>
            <a:ext cx="412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Скругленная прямоугольная выноска 56"/>
          <p:cNvSpPr/>
          <p:nvPr/>
        </p:nvSpPr>
        <p:spPr>
          <a:xfrm>
            <a:off x="4419600" y="1201738"/>
            <a:ext cx="1136650" cy="700087"/>
          </a:xfrm>
          <a:prstGeom prst="wedgeRoundRectCallout">
            <a:avLst>
              <a:gd name="adj1" fmla="val -224641"/>
              <a:gd name="adj2" fmla="val 2089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2768600" y="1171575"/>
            <a:ext cx="1136650" cy="700088"/>
          </a:xfrm>
          <a:prstGeom prst="wedgeRoundRectCallout">
            <a:avLst>
              <a:gd name="adj1" fmla="val -93765"/>
              <a:gd name="adj2" fmla="val 13097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9" name="TextBox 32"/>
          <p:cNvSpPr txBox="1">
            <a:spLocks noChangeArrowheads="1"/>
          </p:cNvSpPr>
          <p:nvPr/>
        </p:nvSpPr>
        <p:spPr bwMode="auto">
          <a:xfrm>
            <a:off x="683419" y="1394103"/>
            <a:ext cx="229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Ammonia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1,0 </a:t>
            </a:r>
            <a:r>
              <a:rPr lang="en-US" sz="900" b="1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err="1" smtClean="0">
                <a:latin typeface="Arial" pitchFamily="34" charset="0"/>
                <a:cs typeface="Arial" pitchFamily="34" charset="0"/>
              </a:rPr>
              <a:t>TPY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Urea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1,2 </a:t>
            </a:r>
            <a:r>
              <a:rPr lang="en-US" sz="900" b="1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err="1" smtClean="0">
                <a:latin typeface="Arial" pitchFamily="34" charset="0"/>
                <a:cs typeface="Arial" pitchFamily="34" charset="0"/>
              </a:rPr>
              <a:t>TPY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92600" y="1158875"/>
            <a:ext cx="14208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u="sng" spc="-70" dirty="0" smtClean="0">
                <a:solidFill>
                  <a:schemeClr val="bg1"/>
                </a:solidFill>
              </a:rPr>
              <a:t>Cherepovets </a:t>
            </a:r>
          </a:p>
          <a:p>
            <a:pPr algn="ctr">
              <a:defRPr/>
            </a:pPr>
            <a:r>
              <a:rPr lang="ru-RU" sz="1200" b="1" u="sng" spc="-70" dirty="0" smtClean="0">
                <a:solidFill>
                  <a:schemeClr val="bg1"/>
                </a:solidFill>
              </a:rPr>
              <a:t> -</a:t>
            </a:r>
            <a:r>
              <a:rPr lang="en-US" sz="1200" b="1" u="sng" spc="-70" dirty="0" err="1" smtClean="0">
                <a:solidFill>
                  <a:schemeClr val="bg1"/>
                </a:solidFill>
              </a:rPr>
              <a:t>PhosAgro</a:t>
            </a:r>
            <a:endParaRPr lang="ru-RU" sz="1200" b="1" u="sng" spc="-70" dirty="0">
              <a:solidFill>
                <a:schemeClr val="bg1"/>
              </a:solidFill>
            </a:endParaRPr>
          </a:p>
        </p:txBody>
      </p:sp>
      <p:sp>
        <p:nvSpPr>
          <p:cNvPr id="61" name="TextBox 75"/>
          <p:cNvSpPr txBox="1">
            <a:spLocks noChangeArrowheads="1"/>
          </p:cNvSpPr>
          <p:nvPr/>
        </p:nvSpPr>
        <p:spPr bwMode="auto">
          <a:xfrm>
            <a:off x="2784475" y="1143000"/>
            <a:ext cx="1120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b="1" u="sng" dirty="0" err="1" smtClean="0">
                <a:solidFill>
                  <a:schemeClr val="bg1"/>
                </a:solidFill>
              </a:rPr>
              <a:t>EuroChem</a:t>
            </a:r>
            <a:r>
              <a:rPr lang="ru-RU" sz="800" b="1" u="sng" dirty="0" smtClean="0">
                <a:solidFill>
                  <a:schemeClr val="bg1"/>
                </a:solidFill>
              </a:rPr>
              <a:t> </a:t>
            </a:r>
            <a:r>
              <a:rPr lang="ru-RU" sz="800" b="1" u="sng" dirty="0">
                <a:solidFill>
                  <a:schemeClr val="bg1"/>
                </a:solidFill>
              </a:rPr>
              <a:t>- </a:t>
            </a:r>
            <a:r>
              <a:rPr lang="en-US" sz="800" b="1" u="sng" dirty="0" err="1" smtClean="0">
                <a:solidFill>
                  <a:schemeClr val="bg1"/>
                </a:solidFill>
              </a:rPr>
              <a:t>Kingisepp</a:t>
            </a:r>
            <a:endParaRPr lang="ru-RU" sz="800" b="1" u="sng" dirty="0">
              <a:solidFill>
                <a:schemeClr val="bg1"/>
              </a:solidFill>
            </a:endParaRPr>
          </a:p>
        </p:txBody>
      </p:sp>
      <p:pic>
        <p:nvPicPr>
          <p:cNvPr id="62" name="Picture 13" descr="j0239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5700"/>
            <a:ext cx="7715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Прямая со стрелкой 62"/>
          <p:cNvCxnSpPr/>
          <p:nvPr/>
        </p:nvCxnSpPr>
        <p:spPr>
          <a:xfrm>
            <a:off x="1679575" y="4473575"/>
            <a:ext cx="42863" cy="303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15137" y="2478348"/>
            <a:ext cx="2208291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Ammonia - </a:t>
            </a:r>
            <a:r>
              <a:rPr lang="ru-RU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2,1 </a:t>
            </a:r>
            <a:r>
              <a:rPr lang="en-US" sz="13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mln</a:t>
            </a:r>
            <a:r>
              <a:rPr lang="en-US" sz="13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en-US" sz="13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TPY</a:t>
            </a:r>
            <a:r>
              <a:rPr lang="ru-RU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en-US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ru-RU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*</a:t>
            </a:r>
            <a:endParaRPr lang="ru-RU" sz="13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Urea - </a:t>
            </a:r>
            <a:r>
              <a:rPr lang="ru-RU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2,0 </a:t>
            </a:r>
            <a:r>
              <a:rPr lang="en-US" sz="13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mln</a:t>
            </a:r>
            <a:r>
              <a:rPr lang="en-US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en-US" sz="13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TPY</a:t>
            </a:r>
            <a:r>
              <a:rPr lang="ru-RU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en-US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ru-RU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*</a:t>
            </a:r>
            <a:endParaRPr lang="ru-RU" sz="13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Methanol -</a:t>
            </a:r>
            <a:r>
              <a:rPr lang="ru-RU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1,0 </a:t>
            </a:r>
            <a:r>
              <a:rPr lang="en-US" sz="13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mln</a:t>
            </a:r>
            <a:r>
              <a:rPr lang="en-US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en-US" sz="13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TPY</a:t>
            </a:r>
            <a:r>
              <a:rPr lang="ru-RU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en-US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ru-RU" sz="13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*</a:t>
            </a:r>
            <a:endParaRPr lang="ru-RU" sz="13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TextBox 32"/>
          <p:cNvSpPr txBox="1">
            <a:spLocks noChangeArrowheads="1"/>
          </p:cNvSpPr>
          <p:nvPr/>
        </p:nvSpPr>
        <p:spPr bwMode="auto">
          <a:xfrm>
            <a:off x="4287044" y="1506537"/>
            <a:ext cx="1474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Ammonia</a:t>
            </a:r>
          </a:p>
          <a:p>
            <a:pPr algn="ctr" eaLnBrk="1" hangingPunct="1"/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~0,75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mln</a:t>
            </a:r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TPY</a:t>
            </a:r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300" b="1" dirty="0">
              <a:solidFill>
                <a:srgbClr val="19194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Box 32"/>
          <p:cNvSpPr txBox="1">
            <a:spLocks noChangeArrowheads="1"/>
          </p:cNvSpPr>
          <p:nvPr/>
        </p:nvSpPr>
        <p:spPr bwMode="auto">
          <a:xfrm>
            <a:off x="2667000" y="1382713"/>
            <a:ext cx="14493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Ammonia</a:t>
            </a:r>
          </a:p>
          <a:p>
            <a:pPr algn="ctr" eaLnBrk="1" hangingPunct="1"/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~0,75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mln</a:t>
            </a:r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TPY</a:t>
            </a:r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ru-RU" sz="1300" b="1" dirty="0">
              <a:solidFill>
                <a:srgbClr val="19194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" name="Picture 9" descr="C:\Users\Computer\Desktop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9" b="63342"/>
          <a:stretch>
            <a:fillRect/>
          </a:stretch>
        </p:blipFill>
        <p:spPr bwMode="auto">
          <a:xfrm>
            <a:off x="2473325" y="3968750"/>
            <a:ext cx="412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Скругленная прямоугольная выноска 67"/>
          <p:cNvSpPr/>
          <p:nvPr/>
        </p:nvSpPr>
        <p:spPr>
          <a:xfrm>
            <a:off x="2795588" y="5072063"/>
            <a:ext cx="1319212" cy="674687"/>
          </a:xfrm>
          <a:prstGeom prst="wedgeRoundRectCallout">
            <a:avLst>
              <a:gd name="adj1" fmla="val -98405"/>
              <a:gd name="adj2" fmla="val -218119"/>
              <a:gd name="adj3" fmla="val 16667"/>
            </a:avLst>
          </a:prstGeom>
          <a:gradFill>
            <a:gsLst>
              <a:gs pos="0">
                <a:srgbClr val="C3D6D7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2646363" y="5011738"/>
            <a:ext cx="154463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u="sng" dirty="0" err="1" smtClean="0">
                <a:solidFill>
                  <a:srgbClr val="0033CC"/>
                </a:solidFill>
              </a:rPr>
              <a:t>Rossosh</a:t>
            </a:r>
            <a:endParaRPr lang="ru-RU" sz="1400" b="1" u="sng" spc="-70" dirty="0">
              <a:solidFill>
                <a:srgbClr val="0033CC"/>
              </a:solidFill>
            </a:endParaRPr>
          </a:p>
        </p:txBody>
      </p:sp>
      <p:sp>
        <p:nvSpPr>
          <p:cNvPr id="70" name="Скругленная прямоугольная выноска 69"/>
          <p:cNvSpPr/>
          <p:nvPr/>
        </p:nvSpPr>
        <p:spPr>
          <a:xfrm>
            <a:off x="993775" y="5097463"/>
            <a:ext cx="1544638" cy="661987"/>
          </a:xfrm>
          <a:prstGeom prst="wedgeRoundRectCallout">
            <a:avLst>
              <a:gd name="adj1" fmla="val -21395"/>
              <a:gd name="adj2" fmla="val -173818"/>
              <a:gd name="adj3" fmla="val 16667"/>
            </a:avLst>
          </a:prstGeom>
          <a:gradFill>
            <a:gsLst>
              <a:gs pos="0">
                <a:srgbClr val="C3D6D7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" name="TextBox 45"/>
          <p:cNvSpPr txBox="1">
            <a:spLocks noChangeArrowheads="1"/>
          </p:cNvSpPr>
          <p:nvPr/>
        </p:nvSpPr>
        <p:spPr bwMode="auto">
          <a:xfrm>
            <a:off x="1184275" y="4646613"/>
            <a:ext cx="990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solidFill>
                  <a:srgbClr val="0033CC"/>
                </a:solidFill>
              </a:rPr>
              <a:t>Europe</a:t>
            </a:r>
            <a:endParaRPr lang="ru-RU" sz="1100" b="1" dirty="0">
              <a:solidFill>
                <a:srgbClr val="0033CC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3562" y="4994764"/>
            <a:ext cx="1982788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b="1" u="sng" dirty="0" smtClean="0">
                <a:solidFill>
                  <a:srgbClr val="0033CC"/>
                </a:solidFill>
              </a:rPr>
              <a:t>Е</a:t>
            </a:r>
            <a:r>
              <a:rPr lang="en-US" sz="1300" b="1" u="sng" dirty="0" err="1" smtClean="0">
                <a:solidFill>
                  <a:srgbClr val="0033CC"/>
                </a:solidFill>
              </a:rPr>
              <a:t>uroChem</a:t>
            </a:r>
            <a:r>
              <a:rPr lang="ru-RU" sz="1300" b="1" u="sng" dirty="0" smtClean="0">
                <a:solidFill>
                  <a:srgbClr val="0033CC"/>
                </a:solidFill>
              </a:rPr>
              <a:t> </a:t>
            </a:r>
            <a:r>
              <a:rPr lang="ru-RU" sz="1300" b="1" u="sng" dirty="0">
                <a:solidFill>
                  <a:srgbClr val="0033CC"/>
                </a:solidFill>
              </a:rPr>
              <a:t>- </a:t>
            </a:r>
            <a:r>
              <a:rPr lang="en-US" sz="1300" b="1" u="sng" dirty="0" err="1" smtClean="0">
                <a:solidFill>
                  <a:srgbClr val="0033CC"/>
                </a:solidFill>
              </a:rPr>
              <a:t>Nevinnomyssk</a:t>
            </a:r>
            <a:endParaRPr lang="ru-RU" sz="1300" b="1" u="sng" spc="-70" dirty="0">
              <a:solidFill>
                <a:srgbClr val="0033CC"/>
              </a:solidFill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93068" y="5334000"/>
            <a:ext cx="25984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Ammonia</a:t>
            </a:r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~0,75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mln</a:t>
            </a:r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TPY</a:t>
            </a:r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300" b="1" dirty="0" smtClean="0">
              <a:solidFill>
                <a:srgbClr val="19194D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Urea</a:t>
            </a:r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~1,2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mln</a:t>
            </a:r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TPY</a:t>
            </a:r>
            <a:endParaRPr lang="ru-RU" sz="1300" b="1" dirty="0">
              <a:solidFill>
                <a:srgbClr val="19194D"/>
              </a:solidFill>
            </a:endParaRPr>
          </a:p>
        </p:txBody>
      </p:sp>
      <p:sp>
        <p:nvSpPr>
          <p:cNvPr id="74" name="Скругленная прямоугольная выноска 73"/>
          <p:cNvSpPr/>
          <p:nvPr/>
        </p:nvSpPr>
        <p:spPr>
          <a:xfrm>
            <a:off x="4381500" y="5083175"/>
            <a:ext cx="1095375" cy="654050"/>
          </a:xfrm>
          <a:prstGeom prst="wedgeRoundRectCallout">
            <a:avLst>
              <a:gd name="adj1" fmla="val -168032"/>
              <a:gd name="adj2" fmla="val -170860"/>
              <a:gd name="adj3" fmla="val 16667"/>
            </a:avLst>
          </a:prstGeom>
          <a:gradFill>
            <a:gsLst>
              <a:gs pos="0">
                <a:srgbClr val="C3D6D7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4062413" y="4963987"/>
            <a:ext cx="15446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rgbClr val="0033CC"/>
                </a:solidFill>
              </a:rPr>
              <a:t>Samara </a:t>
            </a:r>
          </a:p>
          <a:p>
            <a:pPr algn="ctr">
              <a:defRPr/>
            </a:pPr>
            <a:r>
              <a:rPr lang="en-US" sz="1400" b="1" u="sng" dirty="0" smtClean="0">
                <a:solidFill>
                  <a:srgbClr val="0033CC"/>
                </a:solidFill>
              </a:rPr>
              <a:t>region</a:t>
            </a:r>
            <a:endParaRPr lang="ru-RU" sz="1400" b="1" u="sng" spc="-70" dirty="0">
              <a:solidFill>
                <a:srgbClr val="0033CC"/>
              </a:solidFill>
            </a:endParaRPr>
          </a:p>
        </p:txBody>
      </p:sp>
      <p:sp>
        <p:nvSpPr>
          <p:cNvPr id="76" name="TextBox 32"/>
          <p:cNvSpPr txBox="1">
            <a:spLocks noChangeArrowheads="1"/>
          </p:cNvSpPr>
          <p:nvPr/>
        </p:nvSpPr>
        <p:spPr bwMode="auto">
          <a:xfrm>
            <a:off x="4210260" y="5322789"/>
            <a:ext cx="14747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Ammonia</a:t>
            </a:r>
          </a:p>
          <a:p>
            <a:pPr algn="ctr" eaLnBrk="1" hangingPunct="1"/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~0,49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mln</a:t>
            </a:r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TPY</a:t>
            </a:r>
            <a:endParaRPr lang="ru-RU" sz="1300" b="1" dirty="0">
              <a:solidFill>
                <a:srgbClr val="19194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Box 88"/>
          <p:cNvSpPr txBox="1">
            <a:spLocks noChangeArrowheads="1"/>
          </p:cNvSpPr>
          <p:nvPr/>
        </p:nvSpPr>
        <p:spPr bwMode="auto">
          <a:xfrm>
            <a:off x="1905000" y="4659313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solidFill>
                  <a:srgbClr val="0033CC"/>
                </a:solidFill>
              </a:rPr>
              <a:t>Middle East</a:t>
            </a:r>
            <a:endParaRPr lang="ru-RU" sz="1100" b="1" dirty="0">
              <a:solidFill>
                <a:srgbClr val="0033CC"/>
              </a:solidFill>
            </a:endParaRPr>
          </a:p>
        </p:txBody>
      </p:sp>
      <p:sp>
        <p:nvSpPr>
          <p:cNvPr id="78" name="TextBox 33"/>
          <p:cNvSpPr txBox="1">
            <a:spLocks noChangeArrowheads="1"/>
          </p:cNvSpPr>
          <p:nvPr/>
        </p:nvSpPr>
        <p:spPr bwMode="auto">
          <a:xfrm>
            <a:off x="2339975" y="5313045"/>
            <a:ext cx="23058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Ammonia-</a:t>
            </a:r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1,7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mln</a:t>
            </a:r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TPY</a:t>
            </a:r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300" b="1" dirty="0" smtClean="0">
              <a:solidFill>
                <a:srgbClr val="19194D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Urea-</a:t>
            </a:r>
            <a:r>
              <a:rPr lang="ru-RU" sz="1300" b="1" dirty="0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3,0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mln</a:t>
            </a:r>
            <a:r>
              <a:rPr lang="en-US" sz="1300" b="1" dirty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err="1" smtClean="0">
                <a:solidFill>
                  <a:srgbClr val="19194D"/>
                </a:solidFill>
                <a:latin typeface="Calibri" pitchFamily="34" charset="0"/>
                <a:cs typeface="Calibri" pitchFamily="34" charset="0"/>
              </a:rPr>
              <a:t>TPY</a:t>
            </a:r>
            <a:endParaRPr lang="ru-RU" sz="1300" b="1" dirty="0">
              <a:solidFill>
                <a:srgbClr val="19194D"/>
              </a:solidFill>
            </a:endParaRPr>
          </a:p>
        </p:txBody>
      </p:sp>
      <p:sp>
        <p:nvSpPr>
          <p:cNvPr id="79" name="TextBox 2"/>
          <p:cNvSpPr txBox="1">
            <a:spLocks noChangeArrowheads="1"/>
          </p:cNvSpPr>
          <p:nvPr/>
        </p:nvSpPr>
        <p:spPr bwMode="auto">
          <a:xfrm>
            <a:off x="1842687" y="359525"/>
            <a:ext cx="6397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/>
              <a:t>Promising</a:t>
            </a:r>
            <a:r>
              <a:rPr lang="en-US" sz="2000" b="1" dirty="0"/>
              <a:t> ammonia-urea projects </a:t>
            </a:r>
            <a:r>
              <a:rPr lang="en-US" sz="2000" b="1" dirty="0" smtClean="0"/>
              <a:t>  in Russia</a:t>
            </a:r>
          </a:p>
          <a:p>
            <a:pPr eaLnBrk="1" hangingPunct="1"/>
            <a:r>
              <a:rPr lang="en-US" sz="2000" b="1" dirty="0" smtClean="0"/>
              <a:t> </a:t>
            </a:r>
            <a:endParaRPr lang="ru-RU" sz="2000" b="1" dirty="0"/>
          </a:p>
        </p:txBody>
      </p:sp>
      <p:pic>
        <p:nvPicPr>
          <p:cNvPr id="80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arbami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" b="3780"/>
          <a:stretch>
            <a:fillRect/>
          </a:stretch>
        </p:blipFill>
        <p:spPr bwMode="auto">
          <a:xfrm>
            <a:off x="4656139" y="1607761"/>
            <a:ext cx="3303380" cy="2576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11550299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1" y="1618873"/>
            <a:ext cx="3264373" cy="2576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AutoShape 4"/>
          <p:cNvSpPr>
            <a:spLocks noChangeArrowheads="1"/>
          </p:cNvSpPr>
          <p:nvPr/>
        </p:nvSpPr>
        <p:spPr bwMode="auto">
          <a:xfrm>
            <a:off x="5003800" y="2960687"/>
            <a:ext cx="1943100" cy="792162"/>
          </a:xfrm>
          <a:prstGeom prst="bevel">
            <a:avLst>
              <a:gd name="adj" fmla="val 9417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0" name="AutoShape 5"/>
          <p:cNvSpPr>
            <a:spLocks noChangeArrowheads="1"/>
          </p:cNvSpPr>
          <p:nvPr/>
        </p:nvSpPr>
        <p:spPr bwMode="auto">
          <a:xfrm>
            <a:off x="2268538" y="2960688"/>
            <a:ext cx="2016125" cy="792162"/>
          </a:xfrm>
          <a:prstGeom prst="bevel">
            <a:avLst>
              <a:gd name="adj" fmla="val 9417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1" name="AutoShape 6"/>
          <p:cNvSpPr>
            <a:spLocks noChangeArrowheads="1"/>
          </p:cNvSpPr>
          <p:nvPr/>
        </p:nvSpPr>
        <p:spPr bwMode="auto">
          <a:xfrm>
            <a:off x="3656806" y="1606645"/>
            <a:ext cx="1944687" cy="792163"/>
          </a:xfrm>
          <a:prstGeom prst="bevel">
            <a:avLst>
              <a:gd name="adj" fmla="val 9417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8669" y="332656"/>
            <a:ext cx="864096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457200" algn="just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Urea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–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high efficiency  nitrogen fertilizer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with 46, 2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%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nitrogen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content.</a:t>
            </a:r>
          </a:p>
          <a:p>
            <a:pPr indent="457200" algn="just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Urea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is being manufactures according to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GOST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2081-92. 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indent="457200" algn="just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Two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urea grades are produced: grade A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and  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grade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B.      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48967" y="1548794"/>
            <a:ext cx="1800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Urea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application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4" name="Стрелка вправо 6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570">
            <a:off x="3434271" y="2368490"/>
            <a:ext cx="576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трелка вправо 6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8568">
            <a:off x="5151164" y="2356388"/>
            <a:ext cx="576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214562" y="2957583"/>
            <a:ext cx="22134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Chemical industry </a:t>
            </a: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grade</a:t>
            </a: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А)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21967" y="3156713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griculture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 useBgFill="1">
        <p:nvSpPr>
          <p:cNvPr id="18" name="AutoShape 14"/>
          <p:cNvSpPr>
            <a:spLocks noChangeArrowheads="1"/>
          </p:cNvSpPr>
          <p:nvPr/>
        </p:nvSpPr>
        <p:spPr bwMode="auto">
          <a:xfrm>
            <a:off x="6443663" y="4238625"/>
            <a:ext cx="1873250" cy="792163"/>
          </a:xfrm>
          <a:prstGeom prst="bevel">
            <a:avLst>
              <a:gd name="adj" fmla="val 9417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9" name="AutoShape 15"/>
          <p:cNvSpPr>
            <a:spLocks noChangeArrowheads="1"/>
          </p:cNvSpPr>
          <p:nvPr/>
        </p:nvSpPr>
        <p:spPr bwMode="auto">
          <a:xfrm>
            <a:off x="4067175" y="4238625"/>
            <a:ext cx="1995488" cy="792163"/>
          </a:xfrm>
          <a:prstGeom prst="bevel">
            <a:avLst>
              <a:gd name="adj" fmla="val 9417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Стрелка вправо 6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570">
            <a:off x="5140865" y="3636647"/>
            <a:ext cx="576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Стрелка вправо 6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8937">
            <a:off x="6520659" y="3656240"/>
            <a:ext cx="576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922713" y="4323019"/>
            <a:ext cx="2305050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Animal farming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en-US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grade 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</a:t>
            </a: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223000" y="4265869"/>
            <a:ext cx="2303463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Plant cultivation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n-US" sz="15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n-US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grade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endParaRPr lang="ru-RU" sz="15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940425" y="5068413"/>
            <a:ext cx="30003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2550" indent="-82550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Universal fertilizer  suitable for  practically all kinds of soils  and  crops  </a:t>
            </a:r>
            <a:endParaRPr lang="ru-RU" sz="1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82550" indent="-82550">
              <a:buFont typeface="Wingdings" pitchFamily="2" charset="2"/>
              <a:buChar char="ü"/>
              <a:defRPr/>
            </a:pPr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Suitable for  </a:t>
            </a:r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FOLIAR application  </a:t>
            </a:r>
            <a:endParaRPr lang="ru-RU" sz="1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139406" y="5070001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2550" indent="-82550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sz="1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Natural  alternative to protein  </a:t>
            </a:r>
            <a:r>
              <a:rPr lang="en-US" sz="1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livestock feeds</a:t>
            </a:r>
            <a:endParaRPr lang="ru-RU" sz="11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1908175" y="4325938"/>
            <a:ext cx="23026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indent="-82550"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Raw material  for urea- aldehyde resins (synthesis of melamine, hydrazine and other products, including pharmaceuticals  </a:t>
            </a:r>
          </a:p>
          <a:p>
            <a:pPr>
              <a:defRPr/>
            </a:pPr>
            <a:endParaRPr lang="ru-RU" sz="1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82550" indent="-82550">
              <a:buFont typeface="Wingdings" pitchFamily="2" charset="2"/>
              <a:buChar char="ü"/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use of </a:t>
            </a:r>
            <a:r>
              <a:rPr lang="en-US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urea in the </a:t>
            </a:r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petroleum for purification of oils and motor fuels from paraffin   </a:t>
            </a:r>
            <a:endParaRPr lang="ru-RU" sz="1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7" name="Picture 23" descr="Безымянны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27">
            <a:off x="218280" y="4418653"/>
            <a:ext cx="13668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146776" y="4363740"/>
            <a:ext cx="1727200" cy="1128713"/>
            <a:chOff x="1247" y="981"/>
            <a:chExt cx="1088" cy="711"/>
          </a:xfrm>
        </p:grpSpPr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1655" y="981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О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 rot="16200000">
              <a:off x="1672" y="1128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=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1655" y="1298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С</a:t>
              </a: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1927" y="1480"/>
              <a:ext cx="4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NH</a:t>
              </a:r>
              <a:r>
                <a:rPr lang="en-US" sz="16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2</a:t>
              </a:r>
              <a:endParaRPr lang="ru-RU" sz="16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1247" y="1474"/>
              <a:ext cx="4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  <a:r>
                <a:rPr lang="en-US" sz="16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2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N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1819" y="1440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1565" y="1434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7642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двумя вырезанными соседними углами 10"/>
          <p:cNvSpPr/>
          <p:nvPr/>
        </p:nvSpPr>
        <p:spPr>
          <a:xfrm>
            <a:off x="6400800" y="5410200"/>
            <a:ext cx="2438400" cy="609600"/>
          </a:xfrm>
          <a:prstGeom prst="snip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с двумя вырезанными соседними углами 11"/>
          <p:cNvSpPr/>
          <p:nvPr/>
        </p:nvSpPr>
        <p:spPr>
          <a:xfrm>
            <a:off x="5638800" y="2057400"/>
            <a:ext cx="3124200" cy="381000"/>
          </a:xfrm>
          <a:prstGeom prst="snip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5486400" y="1143000"/>
            <a:ext cx="3429000" cy="685800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>
            <a:off x="1371600" y="2057400"/>
            <a:ext cx="4038600" cy="381000"/>
          </a:xfrm>
          <a:prstGeom prst="snip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Line 75"/>
          <p:cNvSpPr>
            <a:spLocks noChangeShapeType="1"/>
          </p:cNvSpPr>
          <p:nvPr/>
        </p:nvSpPr>
        <p:spPr bwMode="auto">
          <a:xfrm>
            <a:off x="6324600" y="4724400"/>
            <a:ext cx="0" cy="914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52400" y="1066800"/>
            <a:ext cx="990600" cy="851094"/>
          </a:xfrm>
          <a:prstGeom prst="rightArrow">
            <a:avLst>
              <a:gd name="adj1" fmla="val 50222"/>
              <a:gd name="adj2" fmla="val 1740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152400" y="1347400"/>
            <a:ext cx="99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cs typeface="Arial" charset="0"/>
              </a:rPr>
              <a:t>TARGETS</a:t>
            </a:r>
            <a:endParaRPr lang="ru-RU" sz="1200" b="1" dirty="0">
              <a:cs typeface="Arial" charset="0"/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715000" y="1295400"/>
            <a:ext cx="3124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cs typeface="Arial" charset="0"/>
              </a:rPr>
              <a:t>We need to feed  the growing population  </a:t>
            </a:r>
            <a:endParaRPr lang="ru-RU" sz="1100" b="1" dirty="0">
              <a:cs typeface="Arial" charset="0"/>
            </a:endParaRPr>
          </a:p>
        </p:txBody>
      </p:sp>
      <p:sp>
        <p:nvSpPr>
          <p:cNvPr id="20" name="Стрелка вправо 65"/>
          <p:cNvSpPr/>
          <p:nvPr/>
        </p:nvSpPr>
        <p:spPr>
          <a:xfrm>
            <a:off x="152400" y="1905000"/>
            <a:ext cx="990600" cy="838200"/>
          </a:xfrm>
          <a:prstGeom prst="rightArrow">
            <a:avLst>
              <a:gd name="adj1" fmla="val 50222"/>
              <a:gd name="adj2" fmla="val 1740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2331" y="2093267"/>
            <a:ext cx="115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 dirty="0" smtClean="0"/>
              <a:t> HOW </a:t>
            </a:r>
            <a:r>
              <a:rPr lang="ru-RU" sz="1200" b="1" i="1" dirty="0" smtClean="0"/>
              <a:t> </a:t>
            </a:r>
            <a:r>
              <a:rPr lang="en-US" sz="1200" b="1" i="1" dirty="0" smtClean="0"/>
              <a:t>TO ACHIEVE </a:t>
            </a:r>
            <a:endParaRPr lang="ru-RU" sz="1200" b="1" i="1" dirty="0"/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371600" y="2057400"/>
            <a:ext cx="40386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100" b="1" dirty="0" smtClean="0"/>
              <a:t>  LOOKING FOR ALTERNATIVE  ENERGY RESOURCES INCLUDING  BIOFUELS  INCREASING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791200" y="2057400"/>
            <a:ext cx="2981325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 smtClean="0"/>
              <a:t> INCREASING FOOD PRODUCTION AND CROP YIELDS  </a:t>
            </a:r>
            <a:endParaRPr lang="ru-RU" sz="1100" b="1" dirty="0" smtClean="0"/>
          </a:p>
        </p:txBody>
      </p:sp>
      <p:grpSp>
        <p:nvGrpSpPr>
          <p:cNvPr id="24" name="Группа 78"/>
          <p:cNvGrpSpPr>
            <a:grpSpLocks/>
          </p:cNvGrpSpPr>
          <p:nvPr/>
        </p:nvGrpSpPr>
        <p:grpSpPr bwMode="auto">
          <a:xfrm>
            <a:off x="4343400" y="2590800"/>
            <a:ext cx="1008063" cy="928688"/>
            <a:chOff x="4290345" y="2149237"/>
            <a:chExt cx="958842" cy="928694"/>
          </a:xfrm>
        </p:grpSpPr>
        <p:sp>
          <p:nvSpPr>
            <p:cNvPr id="25" name="Стрелка вправо 24"/>
            <p:cNvSpPr/>
            <p:nvPr/>
          </p:nvSpPr>
          <p:spPr>
            <a:xfrm>
              <a:off x="4290345" y="2149237"/>
              <a:ext cx="958842" cy="928694"/>
            </a:xfrm>
            <a:prstGeom prst="rightArrow">
              <a:avLst>
                <a:gd name="adj1" fmla="val 50222"/>
                <a:gd name="adj2" fmla="val 1740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TextBox 38"/>
            <p:cNvSpPr txBox="1">
              <a:spLocks noChangeArrowheads="1"/>
            </p:cNvSpPr>
            <p:nvPr/>
          </p:nvSpPr>
          <p:spPr bwMode="auto">
            <a:xfrm>
              <a:off x="4290345" y="2454021"/>
              <a:ext cx="923102" cy="27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 dirty="0" smtClean="0">
                  <a:solidFill>
                    <a:srgbClr val="F2F2F2"/>
                  </a:solidFill>
                  <a:cs typeface="Arial" charset="0"/>
                </a:rPr>
                <a:t>PROBLEMS</a:t>
              </a:r>
              <a:endParaRPr lang="ru-RU" sz="1200" b="1" dirty="0">
                <a:solidFill>
                  <a:srgbClr val="F2F2F2"/>
                </a:solidFill>
                <a:cs typeface="Arial" charset="0"/>
              </a:endParaRPr>
            </a:p>
          </p:txBody>
        </p:sp>
      </p:grpSp>
      <p:grpSp>
        <p:nvGrpSpPr>
          <p:cNvPr id="27" name="Группа 79"/>
          <p:cNvGrpSpPr>
            <a:grpSpLocks/>
          </p:cNvGrpSpPr>
          <p:nvPr/>
        </p:nvGrpSpPr>
        <p:grpSpPr bwMode="auto">
          <a:xfrm>
            <a:off x="4343400" y="3505200"/>
            <a:ext cx="1003300" cy="928688"/>
            <a:chOff x="438029" y="3155404"/>
            <a:chExt cx="925740" cy="928694"/>
          </a:xfrm>
        </p:grpSpPr>
        <p:sp>
          <p:nvSpPr>
            <p:cNvPr id="28" name="Стрелка вправо 27"/>
            <p:cNvSpPr/>
            <p:nvPr/>
          </p:nvSpPr>
          <p:spPr>
            <a:xfrm>
              <a:off x="438029" y="3155404"/>
              <a:ext cx="925740" cy="928694"/>
            </a:xfrm>
            <a:prstGeom prst="rightArrow">
              <a:avLst>
                <a:gd name="adj1" fmla="val 50222"/>
                <a:gd name="adj2" fmla="val 1740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TextBox 41"/>
            <p:cNvSpPr txBox="1">
              <a:spLocks noChangeArrowheads="1"/>
            </p:cNvSpPr>
            <p:nvPr/>
          </p:nvSpPr>
          <p:spPr bwMode="auto">
            <a:xfrm>
              <a:off x="479027" y="3456237"/>
              <a:ext cx="843743" cy="27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 dirty="0" smtClean="0">
                  <a:solidFill>
                    <a:srgbClr val="F2F2F2"/>
                  </a:solidFill>
                  <a:cs typeface="Arial" charset="0"/>
                </a:rPr>
                <a:t>SOLUTIONS</a:t>
              </a:r>
              <a:endParaRPr lang="ru-RU" sz="1200" b="1" dirty="0">
                <a:solidFill>
                  <a:srgbClr val="F2F2F2"/>
                </a:solidFill>
                <a:cs typeface="Arial" charset="0"/>
              </a:endParaRPr>
            </a:p>
          </p:txBody>
        </p:sp>
      </p:grpSp>
      <p:sp>
        <p:nvSpPr>
          <p:cNvPr id="30" name="Прямоугольник 55"/>
          <p:cNvSpPr/>
          <p:nvPr/>
        </p:nvSpPr>
        <p:spPr>
          <a:xfrm>
            <a:off x="5791200" y="3962400"/>
            <a:ext cx="3048000" cy="2286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55"/>
          <p:cNvSpPr/>
          <p:nvPr/>
        </p:nvSpPr>
        <p:spPr>
          <a:xfrm>
            <a:off x="4953000" y="4419600"/>
            <a:ext cx="3978133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5791200" y="3962400"/>
            <a:ext cx="3048000" cy="2603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INCREASE CROP PRODUCTIVITY</a:t>
            </a:r>
            <a:endParaRPr lang="ru-RU" sz="1100" b="1" dirty="0"/>
          </a:p>
        </p:txBody>
      </p:sp>
      <p:sp>
        <p:nvSpPr>
          <p:cNvPr id="33" name="Line 58"/>
          <p:cNvSpPr>
            <a:spLocks noChangeShapeType="1"/>
          </p:cNvSpPr>
          <p:nvPr/>
        </p:nvSpPr>
        <p:spPr bwMode="auto">
          <a:xfrm>
            <a:off x="5029200" y="4648200"/>
            <a:ext cx="38862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Text Box 59"/>
          <p:cNvSpPr txBox="1">
            <a:spLocks noChangeArrowheads="1"/>
          </p:cNvSpPr>
          <p:nvPr/>
        </p:nvSpPr>
        <p:spPr bwMode="auto">
          <a:xfrm>
            <a:off x="4648200" y="4419600"/>
            <a:ext cx="4495800" cy="2603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 INCREASE NITROGEN IN SOIL</a:t>
            </a:r>
            <a:endParaRPr lang="ru-RU" sz="1100" b="1" dirty="0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>
            <a:off x="7315200" y="4648200"/>
            <a:ext cx="0" cy="2286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Text Box 61"/>
          <p:cNvSpPr txBox="1">
            <a:spLocks noChangeArrowheads="1"/>
          </p:cNvSpPr>
          <p:nvPr/>
        </p:nvSpPr>
        <p:spPr bwMode="auto">
          <a:xfrm>
            <a:off x="4876800" y="4692650"/>
            <a:ext cx="2520950" cy="2190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1100" b="1" dirty="0" smtClean="0"/>
              <a:t>AMMONIUM NITRATE </a:t>
            </a:r>
            <a:r>
              <a:rPr lang="ru-RU" sz="1100" b="1" dirty="0" smtClean="0"/>
              <a:t>(34,4% </a:t>
            </a:r>
            <a:r>
              <a:rPr lang="en-US" sz="1100" b="1" dirty="0" smtClean="0"/>
              <a:t>N</a:t>
            </a:r>
            <a:r>
              <a:rPr lang="ru-RU" sz="1100" b="1" dirty="0" smtClean="0"/>
              <a:t>)</a:t>
            </a:r>
            <a:endParaRPr lang="en-US" sz="1100" b="1" dirty="0" smtClean="0"/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7315200" y="4648200"/>
            <a:ext cx="1676400" cy="2619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 smtClean="0"/>
              <a:t>UREA</a:t>
            </a:r>
            <a:r>
              <a:rPr lang="ru-RU" sz="1100" b="1" dirty="0" smtClean="0"/>
              <a:t> (46,3% </a:t>
            </a:r>
            <a:r>
              <a:rPr lang="en-US" sz="1100" b="1" dirty="0" smtClean="0"/>
              <a:t>N</a:t>
            </a:r>
            <a:r>
              <a:rPr lang="ru-RU" sz="1100" b="1" dirty="0" smtClean="0"/>
              <a:t>)</a:t>
            </a:r>
          </a:p>
        </p:txBody>
      </p:sp>
      <p:sp>
        <p:nvSpPr>
          <p:cNvPr id="38" name="Стрелка вниз 49"/>
          <p:cNvSpPr>
            <a:spLocks noChangeArrowheads="1"/>
          </p:cNvSpPr>
          <p:nvPr/>
        </p:nvSpPr>
        <p:spPr bwMode="auto">
          <a:xfrm>
            <a:off x="6172200" y="2514600"/>
            <a:ext cx="285750" cy="152400"/>
          </a:xfrm>
          <a:prstGeom prst="downArrow">
            <a:avLst>
              <a:gd name="adj1" fmla="val 50000"/>
              <a:gd name="adj2" fmla="val 63055"/>
            </a:avLst>
          </a:prstGeom>
          <a:solidFill>
            <a:srgbClr val="0000FF"/>
          </a:solidFill>
          <a:ln w="25400" algn="ctr">
            <a:solidFill>
              <a:srgbClr val="0000B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" name="Стрелка вниз 49"/>
          <p:cNvSpPr>
            <a:spLocks noChangeArrowheads="1"/>
          </p:cNvSpPr>
          <p:nvPr/>
        </p:nvSpPr>
        <p:spPr bwMode="auto">
          <a:xfrm>
            <a:off x="6172200" y="3733800"/>
            <a:ext cx="285750" cy="144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B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" name="Стрелка вниз 49"/>
          <p:cNvSpPr>
            <a:spLocks noChangeArrowheads="1"/>
          </p:cNvSpPr>
          <p:nvPr/>
        </p:nvSpPr>
        <p:spPr bwMode="auto">
          <a:xfrm>
            <a:off x="6172200" y="4267200"/>
            <a:ext cx="285750" cy="144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B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Прямоугольник 55"/>
          <p:cNvSpPr/>
          <p:nvPr/>
        </p:nvSpPr>
        <p:spPr>
          <a:xfrm>
            <a:off x="152400" y="5643578"/>
            <a:ext cx="4038599" cy="35719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152400" y="5638800"/>
            <a:ext cx="396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UREA: INCREASE IN DEMAND 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3" name="Text Box 74"/>
          <p:cNvSpPr txBox="1">
            <a:spLocks noChangeArrowheads="1"/>
          </p:cNvSpPr>
          <p:nvPr/>
        </p:nvSpPr>
        <p:spPr bwMode="auto">
          <a:xfrm>
            <a:off x="6477000" y="5410200"/>
            <a:ext cx="23622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/>
              <a:t> INCREASED   INDUSTRIAL CONSUMPTION</a:t>
            </a:r>
            <a:endParaRPr lang="ru-RU" sz="1200" b="1" dirty="0"/>
          </a:p>
        </p:txBody>
      </p:sp>
      <p:sp>
        <p:nvSpPr>
          <p:cNvPr id="44" name="Line 76"/>
          <p:cNvSpPr>
            <a:spLocks noChangeShapeType="1"/>
          </p:cNvSpPr>
          <p:nvPr/>
        </p:nvSpPr>
        <p:spPr bwMode="auto">
          <a:xfrm flipH="1">
            <a:off x="4191000" y="5638800"/>
            <a:ext cx="21336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77"/>
          <p:cNvSpPr>
            <a:spLocks noChangeShapeType="1"/>
          </p:cNvSpPr>
          <p:nvPr/>
        </p:nvSpPr>
        <p:spPr bwMode="auto">
          <a:xfrm flipH="1">
            <a:off x="4267200" y="5943600"/>
            <a:ext cx="21336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78"/>
          <p:cNvSpPr>
            <a:spLocks noChangeShapeType="1"/>
          </p:cNvSpPr>
          <p:nvPr/>
        </p:nvSpPr>
        <p:spPr bwMode="auto">
          <a:xfrm>
            <a:off x="5435600" y="5659438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Выноска-облако 46"/>
          <p:cNvSpPr/>
          <p:nvPr/>
        </p:nvSpPr>
        <p:spPr>
          <a:xfrm>
            <a:off x="1295400" y="1143000"/>
            <a:ext cx="3581400" cy="685800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TextBox 25"/>
          <p:cNvSpPr txBox="1">
            <a:spLocks noChangeArrowheads="1"/>
          </p:cNvSpPr>
          <p:nvPr/>
        </p:nvSpPr>
        <p:spPr bwMode="auto">
          <a:xfrm>
            <a:off x="1589162" y="1270455"/>
            <a:ext cx="3276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>
                <a:cs typeface="Arial" charset="0"/>
              </a:rPr>
              <a:t> We need  to find alternative to  non renewable recourses</a:t>
            </a:r>
            <a:endParaRPr lang="ru-RU" sz="1100" b="1" dirty="0">
              <a:cs typeface="Arial" charset="0"/>
            </a:endParaRPr>
          </a:p>
        </p:txBody>
      </p:sp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4000951129"/>
              </p:ext>
            </p:extLst>
          </p:nvPr>
        </p:nvGraphicFramePr>
        <p:xfrm>
          <a:off x="5334000" y="2667000"/>
          <a:ext cx="3429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0" name="Line 76"/>
          <p:cNvSpPr>
            <a:spLocks noChangeShapeType="1"/>
          </p:cNvSpPr>
          <p:nvPr/>
        </p:nvSpPr>
        <p:spPr bwMode="auto">
          <a:xfrm flipH="1">
            <a:off x="4038600" y="2514600"/>
            <a:ext cx="0" cy="30480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Стрелка вниз 49"/>
          <p:cNvSpPr>
            <a:spLocks noChangeArrowheads="1"/>
          </p:cNvSpPr>
          <p:nvPr/>
        </p:nvSpPr>
        <p:spPr bwMode="auto">
          <a:xfrm>
            <a:off x="6172200" y="1828800"/>
            <a:ext cx="285750" cy="144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B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Стрелка вниз 49"/>
          <p:cNvSpPr>
            <a:spLocks noChangeArrowheads="1"/>
          </p:cNvSpPr>
          <p:nvPr/>
        </p:nvSpPr>
        <p:spPr bwMode="auto">
          <a:xfrm>
            <a:off x="3886200" y="1828800"/>
            <a:ext cx="285750" cy="144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B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1168999" y="552451"/>
            <a:ext cx="7445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/>
              <a:t>The phenomenal growth  of global urea consumption   </a:t>
            </a:r>
            <a:endParaRPr lang="ru-RU" sz="2000" b="1" dirty="0"/>
          </a:p>
        </p:txBody>
      </p:sp>
      <p:pic>
        <p:nvPicPr>
          <p:cNvPr id="55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278" y="396871"/>
            <a:ext cx="82317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 Factors Determining Profitability </a:t>
            </a:r>
            <a:r>
              <a:rPr lang="en-US" sz="2400" b="1" dirty="0"/>
              <a:t>of </a:t>
            </a:r>
            <a:r>
              <a:rPr lang="en-US" sz="2400" b="1" dirty="0" smtClean="0"/>
              <a:t>Urea </a:t>
            </a:r>
            <a:r>
              <a:rPr lang="en-US" sz="2400" b="1" dirty="0"/>
              <a:t>Production </a:t>
            </a:r>
            <a:r>
              <a:rPr lang="en-US" sz="2400" b="1" dirty="0" smtClean="0"/>
              <a:t>  </a:t>
            </a:r>
          </a:p>
          <a:p>
            <a:pPr eaLnBrk="1" hangingPunct="1"/>
            <a:r>
              <a:rPr lang="en-US" sz="2400" b="1" dirty="0" smtClean="0"/>
              <a:t> </a:t>
            </a:r>
            <a:endParaRPr lang="ru-RU" sz="2400" b="1" dirty="0" smtClean="0"/>
          </a:p>
          <a:p>
            <a:pPr eaLnBrk="1" hangingPunct="1"/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1363087" y="1295400"/>
            <a:ext cx="2753299" cy="3069704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2" y="997034"/>
            <a:ext cx="3055646" cy="336806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4812117" y="997035"/>
            <a:ext cx="3072251" cy="25141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2513" y="4521127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gas prices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81881" y="4525274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Urea prices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1434879" y="211827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366708" y="2009092"/>
            <a:ext cx="484632" cy="97840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63087" y="5420491"/>
            <a:ext cx="6257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Production profitability </a:t>
            </a:r>
            <a:r>
              <a:rPr lang="ru-RU" sz="3200" b="1" dirty="0" smtClean="0"/>
              <a:t>– </a:t>
            </a:r>
            <a:r>
              <a:rPr lang="en-US" sz="3200" b="1" dirty="0" smtClean="0"/>
              <a:t>up to</a:t>
            </a:r>
            <a:r>
              <a:rPr lang="ru-RU" sz="3200" b="1" dirty="0" smtClean="0"/>
              <a:t> 90%</a:t>
            </a:r>
            <a:endParaRPr lang="ru-RU" sz="3200" b="1" dirty="0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3909872" y="4646521"/>
            <a:ext cx="944555" cy="7959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16612" y="867767"/>
            <a:ext cx="2922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dirty="0"/>
              <a:t>million </a:t>
            </a:r>
            <a:r>
              <a:rPr lang="en-US" sz="1400" dirty="0" err="1"/>
              <a:t>tonnes</a:t>
            </a:r>
            <a:r>
              <a:rPr lang="en-US" sz="1400" dirty="0"/>
              <a:t> per year</a:t>
            </a:r>
            <a:endParaRPr lang="ru-RU" sz="1400" dirty="0"/>
          </a:p>
        </p:txBody>
      </p:sp>
      <p:pic>
        <p:nvPicPr>
          <p:cNvPr id="9" name="Picture 2" descr="Contur-World-Map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8" b="3384"/>
          <a:stretch>
            <a:fillRect/>
          </a:stretch>
        </p:blipFill>
        <p:spPr bwMode="auto">
          <a:xfrm>
            <a:off x="220662" y="1175544"/>
            <a:ext cx="861853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9"/>
          <p:cNvSpPr txBox="1">
            <a:spLocks noChangeArrowheads="1"/>
          </p:cNvSpPr>
          <p:nvPr/>
        </p:nvSpPr>
        <p:spPr bwMode="auto">
          <a:xfrm>
            <a:off x="3506787" y="2032794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B4"/>
                </a:solidFill>
                <a:latin typeface="Arial Black" pitchFamily="34" charset="0"/>
              </a:rPr>
              <a:t>- 2,2 </a:t>
            </a:r>
          </a:p>
        </p:txBody>
      </p:sp>
      <p:sp>
        <p:nvSpPr>
          <p:cNvPr id="11" name="TextBox 119"/>
          <p:cNvSpPr txBox="1">
            <a:spLocks noChangeArrowheads="1"/>
          </p:cNvSpPr>
          <p:nvPr/>
        </p:nvSpPr>
        <p:spPr bwMode="auto">
          <a:xfrm>
            <a:off x="1220787" y="2389982"/>
            <a:ext cx="2357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B4"/>
                </a:solidFill>
                <a:latin typeface="Arial Black" pitchFamily="34" charset="0"/>
              </a:rPr>
              <a:t>- 5,1 </a:t>
            </a:r>
          </a:p>
        </p:txBody>
      </p:sp>
      <p:sp>
        <p:nvSpPr>
          <p:cNvPr id="12" name="TextBox 119"/>
          <p:cNvSpPr txBox="1">
            <a:spLocks noChangeArrowheads="1"/>
          </p:cNvSpPr>
          <p:nvPr/>
        </p:nvSpPr>
        <p:spPr bwMode="auto">
          <a:xfrm>
            <a:off x="2149475" y="4247357"/>
            <a:ext cx="2357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B4"/>
                </a:solidFill>
                <a:latin typeface="Arial Black" pitchFamily="34" charset="0"/>
              </a:rPr>
              <a:t>- 4,5</a:t>
            </a:r>
          </a:p>
        </p:txBody>
      </p:sp>
      <p:sp>
        <p:nvSpPr>
          <p:cNvPr id="13" name="TextBox 119"/>
          <p:cNvSpPr txBox="1">
            <a:spLocks noChangeArrowheads="1"/>
          </p:cNvSpPr>
          <p:nvPr/>
        </p:nvSpPr>
        <p:spPr bwMode="auto">
          <a:xfrm>
            <a:off x="6078537" y="2909094"/>
            <a:ext cx="166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B4"/>
                </a:solidFill>
                <a:latin typeface="Arial Black" pitchFamily="34" charset="0"/>
              </a:rPr>
              <a:t>- 11,6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06475" y="2013172"/>
            <a:ext cx="1357312" cy="3678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North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 America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720850" y="3871349"/>
            <a:ext cx="1571625" cy="3662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Latin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ea typeface="+mj-ea"/>
                <a:cs typeface="Arial" pitchFamily="34" charset="0"/>
              </a:rPr>
              <a:t>A</a:t>
            </a:r>
            <a:r>
              <a:rPr lang="en-US" sz="1400" b="1" dirty="0" smtClean="0">
                <a:ea typeface="+mj-ea"/>
                <a:cs typeface="Arial" pitchFamily="34" charset="0"/>
              </a:rPr>
              <a:t>merica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292475" y="1675836"/>
            <a:ext cx="1071562" cy="3662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Western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Europe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792787" y="2533086"/>
            <a:ext cx="857250" cy="3662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South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Asia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7150100" y="4389148"/>
            <a:ext cx="1214437" cy="1847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Oceania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149725" y="2033024"/>
            <a:ext cx="1214437" cy="3662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Central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Europe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20" name="TextBox 119"/>
          <p:cNvSpPr txBox="1">
            <a:spLocks noChangeArrowheads="1"/>
          </p:cNvSpPr>
          <p:nvPr/>
        </p:nvSpPr>
        <p:spPr bwMode="auto">
          <a:xfrm>
            <a:off x="4364037" y="2389982"/>
            <a:ext cx="71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C00000"/>
                </a:solidFill>
                <a:latin typeface="Arial Black" pitchFamily="34" charset="0"/>
              </a:rPr>
              <a:t>1,1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006975" y="1675836"/>
            <a:ext cx="2000250" cy="3662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Eastern Europe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and Central Asia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22" name="TextBox 119"/>
          <p:cNvSpPr txBox="1">
            <a:spLocks noChangeArrowheads="1"/>
          </p:cNvSpPr>
          <p:nvPr/>
        </p:nvSpPr>
        <p:spPr bwMode="auto">
          <a:xfrm>
            <a:off x="5649912" y="1961357"/>
            <a:ext cx="71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C00000"/>
                </a:solidFill>
                <a:latin typeface="Arial Black" pitchFamily="34" charset="0"/>
              </a:rPr>
              <a:t>10,7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863975" y="3123910"/>
            <a:ext cx="1214437" cy="1847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ea typeface="+mj-ea"/>
                <a:cs typeface="Arial" pitchFamily="34" charset="0"/>
              </a:rPr>
              <a:t>A</a:t>
            </a:r>
            <a:r>
              <a:rPr lang="en-US" sz="1400" b="1" dirty="0" smtClean="0">
                <a:ea typeface="+mj-ea"/>
                <a:cs typeface="Arial" pitchFamily="34" charset="0"/>
              </a:rPr>
              <a:t>frica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24" name="TextBox 119"/>
          <p:cNvSpPr txBox="1">
            <a:spLocks noChangeArrowheads="1"/>
          </p:cNvSpPr>
          <p:nvPr/>
        </p:nvSpPr>
        <p:spPr bwMode="auto">
          <a:xfrm>
            <a:off x="4078287" y="3390107"/>
            <a:ext cx="71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C00000"/>
                </a:solidFill>
                <a:latin typeface="Arial Black" pitchFamily="34" charset="0"/>
              </a:rPr>
              <a:t>2,8</a:t>
            </a:r>
          </a:p>
        </p:txBody>
      </p:sp>
      <p:sp>
        <p:nvSpPr>
          <p:cNvPr id="25" name="TextBox 119"/>
          <p:cNvSpPr txBox="1">
            <a:spLocks noChangeArrowheads="1"/>
          </p:cNvSpPr>
          <p:nvPr/>
        </p:nvSpPr>
        <p:spPr bwMode="auto">
          <a:xfrm>
            <a:off x="4951412" y="2921794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C00000"/>
                </a:solidFill>
                <a:latin typeface="Arial Black" pitchFamily="34" charset="0"/>
              </a:rPr>
              <a:t>13,6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792662" y="2532284"/>
            <a:ext cx="928688" cy="3678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Western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Asia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27" name="TextBox 119"/>
          <p:cNvSpPr txBox="1">
            <a:spLocks noChangeArrowheads="1"/>
          </p:cNvSpPr>
          <p:nvPr/>
        </p:nvSpPr>
        <p:spPr bwMode="auto">
          <a:xfrm>
            <a:off x="7007225" y="2890044"/>
            <a:ext cx="528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C00000"/>
                </a:solidFill>
                <a:latin typeface="Arial Black" pitchFamily="34" charset="0"/>
              </a:rPr>
              <a:t>0,6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721475" y="2532284"/>
            <a:ext cx="1071562" cy="3678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Eastern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 smtClean="0">
                <a:ea typeface="+mj-ea"/>
                <a:cs typeface="Arial" pitchFamily="34" charset="0"/>
              </a:rPr>
              <a:t>Asia</a:t>
            </a:r>
            <a:endParaRPr lang="ru-RU" sz="1400" b="1" dirty="0">
              <a:ea typeface="+mj-ea"/>
              <a:cs typeface="Arial" pitchFamily="34" charset="0"/>
            </a:endParaRPr>
          </a:p>
        </p:txBody>
      </p:sp>
      <p:sp>
        <p:nvSpPr>
          <p:cNvPr id="29" name="TextBox 119"/>
          <p:cNvSpPr txBox="1">
            <a:spLocks noChangeArrowheads="1"/>
          </p:cNvSpPr>
          <p:nvPr/>
        </p:nvSpPr>
        <p:spPr bwMode="auto">
          <a:xfrm>
            <a:off x="152396" y="1104107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B4"/>
                </a:solidFill>
              </a:rPr>
              <a:t> </a:t>
            </a:r>
            <a:r>
              <a:rPr lang="ru-RU" b="1" dirty="0" smtClean="0">
                <a:solidFill>
                  <a:srgbClr val="0000B4"/>
                </a:solidFill>
              </a:rPr>
              <a:t> - </a:t>
            </a:r>
            <a:r>
              <a:rPr lang="en-US" b="1" dirty="0" smtClean="0">
                <a:solidFill>
                  <a:srgbClr val="0000B4"/>
                </a:solidFill>
              </a:rPr>
              <a:t>deficit</a:t>
            </a:r>
            <a:endParaRPr lang="ru-RU" b="1" dirty="0">
              <a:solidFill>
                <a:srgbClr val="0000B4"/>
              </a:solidFill>
            </a:endParaRPr>
          </a:p>
        </p:txBody>
      </p:sp>
      <p:sp>
        <p:nvSpPr>
          <p:cNvPr id="30" name="TextBox 119"/>
          <p:cNvSpPr txBox="1">
            <a:spLocks noChangeArrowheads="1"/>
          </p:cNvSpPr>
          <p:nvPr/>
        </p:nvSpPr>
        <p:spPr bwMode="auto">
          <a:xfrm>
            <a:off x="220662" y="1461294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 - </a:t>
            </a:r>
            <a:r>
              <a:rPr lang="en-US" b="1" dirty="0" smtClean="0">
                <a:solidFill>
                  <a:srgbClr val="C00000"/>
                </a:solidFill>
              </a:rPr>
              <a:t>surplus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069" y="5247497"/>
            <a:ext cx="157163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2012</a:t>
            </a:r>
            <a:endParaRPr lang="ru-RU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TextBox 163"/>
          <p:cNvSpPr txBox="1">
            <a:spLocks noChangeArrowheads="1"/>
          </p:cNvSpPr>
          <p:nvPr/>
        </p:nvSpPr>
        <p:spPr bwMode="auto">
          <a:xfrm>
            <a:off x="220662" y="5671344"/>
            <a:ext cx="757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dirty="0"/>
              <a:t>* - </a:t>
            </a:r>
            <a:r>
              <a:rPr lang="en-US" sz="1400" dirty="0" smtClean="0"/>
              <a:t>according International </a:t>
            </a:r>
            <a:r>
              <a:rPr lang="en-US" sz="1400" dirty="0"/>
              <a:t>Fertilizer Industry Association (</a:t>
            </a:r>
            <a:r>
              <a:rPr lang="en-US" sz="1400" dirty="0" err="1"/>
              <a:t>IFA</a:t>
            </a:r>
            <a:r>
              <a:rPr lang="en-US" sz="1400" dirty="0"/>
              <a:t>)</a:t>
            </a:r>
            <a:endParaRPr lang="ru-RU" sz="1400" dirty="0"/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182290" y="344547"/>
            <a:ext cx="67794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/>
              <a:t> Supply/demand balance in the world market </a:t>
            </a:r>
          </a:p>
          <a:p>
            <a:pPr algn="ctr" eaLnBrk="1" hangingPunct="1"/>
            <a:r>
              <a:rPr lang="en-US" sz="2400" b="1" dirty="0"/>
              <a:t>  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pic>
        <p:nvPicPr>
          <p:cNvPr id="34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42294"/>
              </p:ext>
            </p:extLst>
          </p:nvPr>
        </p:nvGraphicFramePr>
        <p:xfrm>
          <a:off x="381000" y="1477963"/>
          <a:ext cx="8381999" cy="43589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38199"/>
                <a:gridCol w="2819400"/>
                <a:gridCol w="3352800"/>
                <a:gridCol w="1371600"/>
              </a:tblGrid>
              <a:tr h="396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/>
                        <a:t>Start-up</a:t>
                      </a:r>
                      <a:endParaRPr lang="ru-RU" sz="1300" b="1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2000" algn="ctr" fontAlgn="ctr"/>
                      <a:r>
                        <a:rPr lang="en-US" sz="1300" b="1" u="none" strike="noStrike" dirty="0" smtClean="0"/>
                        <a:t>Location</a:t>
                      </a:r>
                      <a:endParaRPr lang="ru-RU" sz="1300" b="1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ctr" fontAlgn="ctr"/>
                      <a:r>
                        <a:rPr lang="en-US" sz="1300" b="1" u="none" strike="noStrike" dirty="0" smtClean="0"/>
                        <a:t>Company</a:t>
                      </a:r>
                      <a:endParaRPr lang="ru-RU" sz="1300" b="1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/>
                        <a:t>Capacity, </a:t>
                      </a:r>
                      <a:r>
                        <a:rPr lang="ru-RU" sz="1300" b="1" u="none" strike="noStrike" dirty="0"/>
                        <a:t/>
                      </a:r>
                      <a:br>
                        <a:rPr lang="ru-RU" sz="1300" b="1" u="none" strike="noStrike" dirty="0"/>
                      </a:br>
                      <a:r>
                        <a:rPr lang="en-US" sz="1300" b="1" u="none" strike="noStrike" dirty="0" smtClean="0"/>
                        <a:t>thousand tons</a:t>
                      </a:r>
                    </a:p>
                    <a:p>
                      <a:pPr algn="ctr" fontAlgn="ctr"/>
                      <a:r>
                        <a:rPr lang="en-US" sz="1300" b="1" u="none" strike="noStrike" dirty="0" smtClean="0"/>
                        <a:t> per year</a:t>
                      </a:r>
                      <a:endParaRPr lang="ru-RU" sz="1300" b="1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/>
                        <a:t>2012</a:t>
                      </a:r>
                    </a:p>
                    <a:p>
                      <a:pPr algn="ctr" fontAlgn="ctr"/>
                      <a:endParaRPr lang="ru-RU" sz="1300" b="1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baseline="0" dirty="0" smtClean="0"/>
                        <a:t>Russia</a:t>
                      </a:r>
                      <a:r>
                        <a:rPr lang="ru-RU" sz="1300" baseline="0" dirty="0" smtClean="0"/>
                        <a:t>, </a:t>
                      </a:r>
                      <a:r>
                        <a:rPr lang="en-US" sz="1300" baseline="0" dirty="0" err="1" smtClean="0"/>
                        <a:t>Veliky</a:t>
                      </a:r>
                      <a:r>
                        <a:rPr lang="en-US" sz="1300" baseline="0" dirty="0" smtClean="0"/>
                        <a:t> Novgorod </a:t>
                      </a:r>
                      <a:endParaRPr lang="ru-RU" sz="13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</a:t>
                      </a:r>
                      <a:r>
                        <a:rPr lang="en-US" sz="1300" dirty="0" err="1" smtClean="0"/>
                        <a:t>Acron</a:t>
                      </a:r>
                      <a:endParaRPr lang="ru-RU" sz="13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330</a:t>
                      </a:r>
                      <a:endParaRPr lang="ru-RU" sz="13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Russia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 smtClean="0"/>
                        <a:t>Cherepovets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 </a:t>
                      </a:r>
                      <a:r>
                        <a:rPr lang="en-US" sz="1300" u="none" strike="noStrike" dirty="0" err="1" smtClean="0"/>
                        <a:t>Cherepovetsky</a:t>
                      </a:r>
                      <a:r>
                        <a:rPr lang="en-US" sz="1300" u="none" strike="noStrike" dirty="0" smtClean="0"/>
                        <a:t> </a:t>
                      </a:r>
                      <a:r>
                        <a:rPr lang="en-US" sz="1300" u="none" strike="noStrike" dirty="0" err="1" smtClean="0"/>
                        <a:t>Azot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500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Egypt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Damietta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/>
                        <a:t>MOPCO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660*2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Qatar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/>
                        <a:t>Qafco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1 300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China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ru-RU" sz="1300" u="none" strike="noStrike" dirty="0"/>
                        <a:t>15 </a:t>
                      </a:r>
                      <a:r>
                        <a:rPr lang="en-US" sz="1300" u="none" strike="noStrike" dirty="0" smtClean="0"/>
                        <a:t>plants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300" u="none" strike="noStrike" dirty="0"/>
                        <a:t> 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8 000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/>
                        <a:t>2013</a:t>
                      </a:r>
                      <a:endParaRPr lang="ru-RU" sz="1300" b="1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Abu-Dhabi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/>
                        <a:t>Fertil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1150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Venezuela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Jose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/>
                        <a:t>Pequiven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730*2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Egypt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Aswan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300" u="none" strike="noStrike" dirty="0"/>
                        <a:t> 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630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/>
                        <a:t>2012-2014</a:t>
                      </a:r>
                      <a:endParaRPr lang="ru-RU" sz="1300" b="1" i="0" u="none" strike="noStrike" dirty="0" smtClean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Vietnam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Ninh Binh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300" u="none" strike="noStrike" dirty="0"/>
                        <a:t> 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1700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Vietnam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Ca Mau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300" u="none" strike="noStrike" dirty="0"/>
                        <a:t> 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8135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Vietnam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Habac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300" u="none" strike="noStrike" dirty="0"/>
                        <a:t> 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813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/>
                        <a:t>by</a:t>
                      </a:r>
                      <a:r>
                        <a:rPr lang="ru-RU" sz="1300" b="1" u="none" strike="noStrike" dirty="0" smtClean="0"/>
                        <a:t> </a:t>
                      </a:r>
                      <a:r>
                        <a:rPr lang="ru-RU" sz="1300" b="1" u="none" strike="noStrike" dirty="0"/>
                        <a:t>2014</a:t>
                      </a:r>
                      <a:endParaRPr lang="ru-RU" sz="1300" b="1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Uzbekistan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 err="1" smtClean="0"/>
                        <a:t>Navoiy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 </a:t>
                      </a:r>
                      <a:r>
                        <a:rPr lang="ru-RU" sz="1300" u="none" strike="noStrike" dirty="0" smtClean="0"/>
                        <a:t> «</a:t>
                      </a:r>
                      <a:r>
                        <a:rPr lang="en-US" sz="1300" u="none" strike="noStrike" dirty="0" err="1" smtClean="0"/>
                        <a:t>Navoiyazot</a:t>
                      </a:r>
                      <a:r>
                        <a:rPr lang="ru-RU" sz="1300" u="none" strike="noStrike" dirty="0" smtClean="0"/>
                        <a:t>»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500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China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300" u="none" strike="noStrike" dirty="0"/>
                        <a:t> 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4 000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India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Jagdishpur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/>
                        <a:t>Indo Gulf Fertilizers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~6 550</a:t>
                      </a:r>
                      <a:endParaRPr lang="ru-RU" sz="13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India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Gadepan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spc="-70" baseline="0" dirty="0"/>
                        <a:t>Chambal Fertilizers and Chemicals</a:t>
                      </a:r>
                      <a:endParaRPr lang="en-US" sz="1300" b="0" i="0" u="none" strike="noStrike" spc="-70" baseline="0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India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Hazira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/>
                        <a:t>Kribhko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India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Thal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spc="-70" baseline="0" dirty="0"/>
                        <a:t>Rashtriya Chemicals and Fertilizers</a:t>
                      </a:r>
                      <a:endParaRPr lang="en-US" sz="1300" b="0" i="0" u="none" strike="noStrike" spc="-70" baseline="0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India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Babrala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/>
                        <a:t>Tata Chemicals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81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 smtClean="0"/>
                        <a:t>India</a:t>
                      </a:r>
                      <a:r>
                        <a:rPr lang="ru-RU" sz="1300" u="none" strike="noStrike" dirty="0" smtClean="0"/>
                        <a:t>, </a:t>
                      </a:r>
                      <a:r>
                        <a:rPr lang="en-US" sz="1300" u="none" strike="noStrike" dirty="0"/>
                        <a:t>Panagarh in Wesy Bengal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en-US" sz="1300" u="none" strike="noStrike" dirty="0"/>
                        <a:t>Matix Fertilizers and Chemicals</a:t>
                      </a:r>
                      <a:endParaRPr lang="en-US" sz="1300" b="0" i="0" u="none" strike="noStrike" dirty="0">
                        <a:latin typeface="Arial Cyr"/>
                      </a:endParaRPr>
                    </a:p>
                  </a:txBody>
                  <a:tcPr marL="0" marR="14400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924267"/>
            <a:ext cx="914400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B4"/>
                </a:solidFill>
                <a:latin typeface="Arial" pitchFamily="34" charset="0"/>
                <a:ea typeface="+mj-ea"/>
                <a:cs typeface="Arial" pitchFamily="34" charset="0"/>
              </a:rPr>
              <a:t> New  urea   projects  </a:t>
            </a:r>
            <a:endParaRPr lang="ru-RU" sz="1600" b="1" dirty="0">
              <a:solidFill>
                <a:srgbClr val="0000B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52400" y="5818188"/>
            <a:ext cx="3048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i="1" dirty="0" smtClean="0"/>
              <a:t>Source: </a:t>
            </a:r>
            <a:r>
              <a:rPr lang="en-US" sz="800" i="1" dirty="0" err="1"/>
              <a:t>IFA</a:t>
            </a:r>
            <a:r>
              <a:rPr lang="en-US" sz="800" i="1" dirty="0"/>
              <a:t>, </a:t>
            </a:r>
            <a:r>
              <a:rPr lang="en-US" sz="800" i="1" dirty="0" err="1"/>
              <a:t>AFA</a:t>
            </a:r>
            <a:endParaRPr lang="ru-RU" sz="800" i="1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3775" y="454907"/>
            <a:ext cx="907171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700" b="1" dirty="0" smtClean="0"/>
              <a:t>New capacities expected </a:t>
            </a:r>
            <a:r>
              <a:rPr lang="en-US" sz="2700" b="1" dirty="0"/>
              <a:t>to be commissioned in </a:t>
            </a:r>
            <a:r>
              <a:rPr lang="en-US" sz="2700" b="1" dirty="0" smtClean="0"/>
              <a:t>2015</a:t>
            </a:r>
          </a:p>
          <a:p>
            <a:pPr algn="ctr" eaLnBrk="1" hangingPunct="1"/>
            <a:r>
              <a:rPr lang="en-US" sz="2800" b="1" dirty="0" smtClean="0"/>
              <a:t> </a:t>
            </a:r>
            <a:endParaRPr lang="ru-RU" sz="2800" b="1" dirty="0"/>
          </a:p>
        </p:txBody>
      </p:sp>
      <p:pic>
        <p:nvPicPr>
          <p:cNvPr id="13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498475" y="760004"/>
            <a:ext cx="8645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CC"/>
                </a:solidFill>
              </a:rPr>
              <a:t>The important advantages   of launching   new urea production facilities  on the territory of  Russia  </a:t>
            </a:r>
            <a:endParaRPr lang="ru-RU" sz="1600" b="1" i="1" dirty="0">
              <a:solidFill>
                <a:srgbClr val="0033CC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7979" r="10973" b="39938"/>
          <a:stretch>
            <a:fillRect/>
          </a:stretch>
        </p:blipFill>
        <p:spPr bwMode="auto">
          <a:xfrm>
            <a:off x="2153230" y="3307325"/>
            <a:ext cx="5540375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82094" y="1399150"/>
            <a:ext cx="44958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rgbClr val="0033CC"/>
                </a:solidFill>
              </a:rPr>
              <a:t>- </a:t>
            </a:r>
            <a:r>
              <a:rPr lang="en-US" sz="1400" b="1" i="1" dirty="0" smtClean="0">
                <a:solidFill>
                  <a:srgbClr val="0033CC"/>
                </a:solidFill>
              </a:rPr>
              <a:t>Availability of rich and effective raw material recourses</a:t>
            </a:r>
            <a:endParaRPr lang="ru-RU" sz="1400" b="1" dirty="0">
              <a:solidFill>
                <a:srgbClr val="0033CC"/>
              </a:solidFill>
            </a:endParaRPr>
          </a:p>
          <a:p>
            <a:pPr>
              <a:defRPr/>
            </a:pPr>
            <a:r>
              <a:rPr lang="ru-RU" sz="1400" b="1" i="1" spc="-70" dirty="0" smtClean="0">
                <a:solidFill>
                  <a:srgbClr val="0033CC"/>
                </a:solidFill>
              </a:rPr>
              <a:t>-</a:t>
            </a:r>
            <a:r>
              <a:rPr lang="en-US" sz="1400" b="1" i="1" spc="-70" dirty="0" smtClean="0">
                <a:solidFill>
                  <a:srgbClr val="0033CC"/>
                </a:solidFill>
              </a:rPr>
              <a:t>  Natural gas at lower price  </a:t>
            </a:r>
            <a:r>
              <a:rPr lang="ru-RU" sz="1400" b="1" i="1" spc="-70" dirty="0" smtClean="0">
                <a:solidFill>
                  <a:srgbClr val="0033CC"/>
                </a:solidFill>
              </a:rPr>
              <a:t> </a:t>
            </a:r>
            <a:r>
              <a:rPr lang="en-US" sz="1400" b="1" i="1" spc="-70" dirty="0" smtClean="0">
                <a:solidFill>
                  <a:srgbClr val="0033CC"/>
                </a:solidFill>
              </a:rPr>
              <a:t> </a:t>
            </a:r>
            <a:endParaRPr lang="ru-RU" sz="1400" b="1" i="1" spc="-70" dirty="0">
              <a:solidFill>
                <a:srgbClr val="0033CC"/>
              </a:solidFill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rgbClr val="0033CC"/>
                </a:solidFill>
              </a:rPr>
              <a:t>-</a:t>
            </a:r>
            <a:r>
              <a:rPr lang="en-US" sz="1400" b="1" dirty="0" smtClean="0">
                <a:solidFill>
                  <a:srgbClr val="0033CC"/>
                </a:solidFill>
              </a:rPr>
              <a:t> </a:t>
            </a:r>
            <a:r>
              <a:rPr lang="en-US" sz="1400" b="1" i="1" dirty="0" smtClean="0">
                <a:solidFill>
                  <a:srgbClr val="0033CC"/>
                </a:solidFill>
              </a:rPr>
              <a:t>Well-developed infrastructure</a:t>
            </a:r>
            <a:endParaRPr lang="ru-RU" sz="1400" b="1" i="1" dirty="0">
              <a:solidFill>
                <a:srgbClr val="0033CC"/>
              </a:solidFill>
            </a:endParaRPr>
          </a:p>
          <a:p>
            <a:pPr algn="just">
              <a:defRPr/>
            </a:pPr>
            <a:r>
              <a:rPr lang="ru-RU" sz="1400" b="1" dirty="0">
                <a:solidFill>
                  <a:srgbClr val="0033CC"/>
                </a:solidFill>
              </a:rPr>
              <a:t>- </a:t>
            </a:r>
            <a:r>
              <a:rPr lang="en-US" sz="1400" b="1" i="1" dirty="0" smtClean="0">
                <a:solidFill>
                  <a:srgbClr val="0033CC"/>
                </a:solidFill>
              </a:rPr>
              <a:t>Large- scale logistics  network  </a:t>
            </a:r>
            <a:endParaRPr lang="ru-RU" sz="1400" b="1" i="1" dirty="0">
              <a:solidFill>
                <a:srgbClr val="0033CC"/>
              </a:solidFill>
            </a:endParaRPr>
          </a:p>
          <a:p>
            <a:pPr algn="just">
              <a:defRPr/>
            </a:pPr>
            <a:r>
              <a:rPr lang="ru-RU" sz="1400" b="1" dirty="0">
                <a:solidFill>
                  <a:srgbClr val="0033CC"/>
                </a:solidFill>
              </a:rPr>
              <a:t>- </a:t>
            </a:r>
            <a:r>
              <a:rPr lang="en-US" sz="1400" b="1" dirty="0" smtClean="0">
                <a:solidFill>
                  <a:srgbClr val="0033CC"/>
                </a:solidFill>
              </a:rPr>
              <a:t> </a:t>
            </a:r>
            <a:r>
              <a:rPr lang="en-US" sz="1400" b="1" i="1" dirty="0" smtClean="0">
                <a:solidFill>
                  <a:srgbClr val="0033CC"/>
                </a:solidFill>
              </a:rPr>
              <a:t>Direct </a:t>
            </a:r>
            <a:r>
              <a:rPr lang="en-US" sz="1400" b="1" i="1" dirty="0">
                <a:solidFill>
                  <a:srgbClr val="0033CC"/>
                </a:solidFill>
              </a:rPr>
              <a:t>a</a:t>
            </a:r>
            <a:r>
              <a:rPr lang="en-US" sz="1400" b="1" i="1" dirty="0" smtClean="0">
                <a:solidFill>
                  <a:srgbClr val="0033CC"/>
                </a:solidFill>
              </a:rPr>
              <a:t>ccess to the sea  </a:t>
            </a:r>
            <a:endParaRPr lang="ru-RU" sz="1400" b="1" i="1" dirty="0">
              <a:solidFill>
                <a:srgbClr val="0033CC"/>
              </a:solidFill>
            </a:endParaRPr>
          </a:p>
          <a:p>
            <a:pPr algn="just">
              <a:defRPr/>
            </a:pPr>
            <a:r>
              <a:rPr lang="ru-RU" sz="1400" b="1" dirty="0">
                <a:solidFill>
                  <a:srgbClr val="0033CC"/>
                </a:solidFill>
              </a:rPr>
              <a:t>- </a:t>
            </a:r>
            <a:r>
              <a:rPr lang="en-US" sz="1400" b="1" dirty="0" smtClean="0">
                <a:solidFill>
                  <a:srgbClr val="0033CC"/>
                </a:solidFill>
              </a:rPr>
              <a:t> </a:t>
            </a:r>
            <a:r>
              <a:rPr lang="en-US" sz="1400" b="1" i="1" dirty="0" smtClean="0">
                <a:solidFill>
                  <a:srgbClr val="0033CC"/>
                </a:solidFill>
              </a:rPr>
              <a:t>Government support  </a:t>
            </a:r>
            <a:endParaRPr lang="ru-RU" sz="1400" b="1" i="1" dirty="0">
              <a:solidFill>
                <a:srgbClr val="0033CC"/>
              </a:solidFill>
            </a:endParaRPr>
          </a:p>
          <a:p>
            <a:pPr algn="just">
              <a:defRPr/>
            </a:pPr>
            <a:r>
              <a:rPr lang="ru-RU" sz="1400" b="1" dirty="0">
                <a:solidFill>
                  <a:srgbClr val="0033CC"/>
                </a:solidFill>
              </a:rPr>
              <a:t>- </a:t>
            </a:r>
            <a:r>
              <a:rPr lang="en-US" sz="1400" b="1" dirty="0" smtClean="0">
                <a:solidFill>
                  <a:srgbClr val="0033CC"/>
                </a:solidFill>
              </a:rPr>
              <a:t> </a:t>
            </a:r>
            <a:r>
              <a:rPr lang="en-US" sz="1400" b="1" i="1" dirty="0" smtClean="0">
                <a:solidFill>
                  <a:srgbClr val="0033CC"/>
                </a:solidFill>
              </a:rPr>
              <a:t>Predictable political environment</a:t>
            </a:r>
            <a:endParaRPr lang="ru-RU" sz="1400" b="1" i="1" dirty="0">
              <a:solidFill>
                <a:srgbClr val="0033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7709" y="5188859"/>
            <a:ext cx="10953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2680147" y="2917769"/>
            <a:ext cx="4132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  Natural gas reserves  in the world 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5" name="Picture 6" descr="Добыча природного газ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7" y="1512593"/>
            <a:ext cx="1875373" cy="1373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72298" r="67455" b="22243"/>
          <a:stretch>
            <a:fillRect/>
          </a:stretch>
        </p:blipFill>
        <p:spPr bwMode="auto">
          <a:xfrm>
            <a:off x="768797" y="5555224"/>
            <a:ext cx="19446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 descr="http://im5-tub-ru.yandex.net/i?id=29667825-70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9" y="1512593"/>
            <a:ext cx="2060049" cy="1248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25"/>
          <p:cNvSpPr>
            <a:spLocks noChangeArrowheads="1"/>
          </p:cNvSpPr>
          <p:nvPr/>
        </p:nvSpPr>
        <p:spPr bwMode="auto">
          <a:xfrm>
            <a:off x="194122" y="3227950"/>
            <a:ext cx="1920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 b="1" dirty="0" smtClean="0"/>
              <a:t> </a:t>
            </a:r>
            <a:r>
              <a:rPr lang="en-US" sz="1100" b="1" u="sng" dirty="0" smtClean="0"/>
              <a:t>Shale gas: </a:t>
            </a:r>
          </a:p>
          <a:p>
            <a:pPr algn="ctr"/>
            <a:r>
              <a:rPr lang="en-US" sz="1100" b="1" dirty="0" smtClean="0"/>
              <a:t>an alternative energy   </a:t>
            </a:r>
            <a:endParaRPr lang="ru-RU" sz="1100" b="1" dirty="0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30634" y="3894700"/>
            <a:ext cx="1847850" cy="1604963"/>
          </a:xfrm>
          <a:prstGeom prst="wedgeRectCallout">
            <a:avLst>
              <a:gd name="adj1" fmla="val 120742"/>
              <a:gd name="adj2" fmla="val 13156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0634" y="3856168"/>
            <a:ext cx="20034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u="sng" dirty="0" smtClean="0"/>
              <a:t> Disadvantages</a:t>
            </a:r>
            <a:r>
              <a:rPr lang="ru-RU" sz="1000" b="1" u="sng" dirty="0" smtClean="0"/>
              <a:t>:</a:t>
            </a:r>
            <a:endParaRPr lang="en-US" sz="1000" b="1" u="sng" dirty="0" smtClean="0"/>
          </a:p>
          <a:p>
            <a:pPr algn="ctr">
              <a:defRPr/>
            </a:pPr>
            <a:endParaRPr lang="ru-RU" sz="1000" b="1" u="sng" dirty="0"/>
          </a:p>
          <a:p>
            <a:pPr marL="171450" indent="-171450">
              <a:buFontTx/>
              <a:buChar char="-"/>
              <a:defRPr/>
            </a:pPr>
            <a:r>
              <a:rPr lang="en-US" sz="1000" b="1" dirty="0" smtClean="0"/>
              <a:t> difficult to reach   compared</a:t>
            </a:r>
          </a:p>
          <a:p>
            <a:pPr>
              <a:defRPr/>
            </a:pPr>
            <a:r>
              <a:rPr lang="en-US" sz="1000" b="1" dirty="0" smtClean="0"/>
              <a:t> with natural gas</a:t>
            </a:r>
            <a:endParaRPr lang="ru-RU" sz="1000" b="1" dirty="0"/>
          </a:p>
          <a:p>
            <a:pPr marL="171450" indent="-171450">
              <a:buFontTx/>
              <a:buChar char="-"/>
              <a:defRPr/>
            </a:pPr>
            <a:r>
              <a:rPr lang="en-US" sz="1000" b="1" dirty="0" smtClean="0"/>
              <a:t> uncontrolled methane gas </a:t>
            </a:r>
          </a:p>
          <a:p>
            <a:pPr>
              <a:defRPr/>
            </a:pPr>
            <a:r>
              <a:rPr lang="en-US" sz="1000" b="1" dirty="0" smtClean="0"/>
              <a:t>emissions </a:t>
            </a:r>
            <a:endParaRPr lang="ru-RU" sz="1000" b="1" dirty="0"/>
          </a:p>
          <a:p>
            <a:pPr marL="171450" indent="-171450">
              <a:buFontTx/>
              <a:buChar char="-"/>
              <a:defRPr/>
            </a:pPr>
            <a:r>
              <a:rPr lang="en-US" sz="1000" b="1" dirty="0"/>
              <a:t> degradation </a:t>
            </a:r>
            <a:r>
              <a:rPr lang="en-US" sz="1000" b="1" dirty="0" smtClean="0"/>
              <a:t>of groundwater </a:t>
            </a:r>
            <a:endParaRPr lang="ru-RU" sz="1000" b="1" dirty="0"/>
          </a:p>
          <a:p>
            <a:pPr>
              <a:defRPr/>
            </a:pPr>
            <a:r>
              <a:rPr lang="en-US" sz="1000" b="1" dirty="0" smtClean="0"/>
              <a:t>quality </a:t>
            </a:r>
          </a:p>
          <a:p>
            <a:pPr marL="171450" indent="-171450">
              <a:buFontTx/>
              <a:buChar char="-"/>
              <a:defRPr/>
            </a:pPr>
            <a:r>
              <a:rPr lang="en-US" sz="1000" b="1" dirty="0" smtClean="0"/>
              <a:t> high production cost </a:t>
            </a:r>
            <a:endParaRPr lang="ru-RU" sz="1000" b="1" dirty="0"/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7158484" y="4294750"/>
            <a:ext cx="1712913" cy="774700"/>
          </a:xfrm>
          <a:prstGeom prst="wedgeRectCallout">
            <a:avLst>
              <a:gd name="adj1" fmla="val -138581"/>
              <a:gd name="adj2" fmla="val -24165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30"/>
          <p:cNvSpPr>
            <a:spLocks noChangeArrowheads="1"/>
          </p:cNvSpPr>
          <p:nvPr/>
        </p:nvSpPr>
        <p:spPr bwMode="auto">
          <a:xfrm>
            <a:off x="7215634" y="4294750"/>
            <a:ext cx="1600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 b="1" dirty="0" smtClean="0"/>
              <a:t> </a:t>
            </a:r>
          </a:p>
          <a:p>
            <a:pPr algn="ctr"/>
            <a:r>
              <a:rPr lang="en-US" sz="1100" b="1" dirty="0" smtClean="0"/>
              <a:t>Political instability in the Middle East</a:t>
            </a:r>
            <a:endParaRPr lang="ru-RU" sz="1100" b="1" dirty="0"/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349902" y="344505"/>
            <a:ext cx="67665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/>
              <a:t>Russia: strategically advantageous location  </a:t>
            </a:r>
          </a:p>
          <a:p>
            <a:pPr algn="ctr" eaLnBrk="1" hangingPunct="1"/>
            <a:r>
              <a:rPr lang="en-US" sz="2400" b="1" dirty="0" smtClean="0"/>
              <a:t> </a:t>
            </a:r>
            <a:endParaRPr lang="ru-RU" sz="2400" b="1" dirty="0"/>
          </a:p>
        </p:txBody>
      </p:sp>
      <p:pic>
        <p:nvPicPr>
          <p:cNvPr id="24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Челябинске пройдет всероссийское совещание &quot;Российского союза сельской молодёжи&quot; &quot; Челябинская Служба Информ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1427"/>
            <a:ext cx="2915613" cy="21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68" y="1834865"/>
            <a:ext cx="1362192" cy="1021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16" y="1847736"/>
            <a:ext cx="1664315" cy="9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60" y="1837018"/>
            <a:ext cx="1654175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152400" y="1066800"/>
            <a:ext cx="990600" cy="851094"/>
          </a:xfrm>
          <a:prstGeom prst="rightArrow">
            <a:avLst>
              <a:gd name="adj1" fmla="val 50222"/>
              <a:gd name="adj2" fmla="val 1740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152400" y="1354234"/>
            <a:ext cx="99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cs typeface="Arial" charset="0"/>
              </a:rPr>
              <a:t>TASK</a:t>
            </a:r>
            <a:endParaRPr lang="ru-RU" sz="1200" b="1" dirty="0">
              <a:cs typeface="Arial" charset="0"/>
            </a:endParaRPr>
          </a:p>
        </p:txBody>
      </p:sp>
      <p:sp>
        <p:nvSpPr>
          <p:cNvPr id="15" name="Стрелка вправо 65"/>
          <p:cNvSpPr/>
          <p:nvPr/>
        </p:nvSpPr>
        <p:spPr>
          <a:xfrm>
            <a:off x="160338" y="2799317"/>
            <a:ext cx="990600" cy="838200"/>
          </a:xfrm>
          <a:prstGeom prst="rightArrow">
            <a:avLst>
              <a:gd name="adj1" fmla="val 50222"/>
              <a:gd name="adj2" fmla="val 1740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80169" y="3079917"/>
            <a:ext cx="1150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/>
              <a:t>SOLUTION</a:t>
            </a:r>
            <a:endParaRPr lang="ru-RU" sz="1200" b="1" dirty="0"/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767464" y="1323070"/>
            <a:ext cx="7745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cs typeface="Arial" charset="0"/>
              </a:rPr>
              <a:t> RESTORING  SOIL  FERTILITY AFTER  NATURAL DISASTERS    </a:t>
            </a:r>
            <a:endParaRPr lang="ru-RU" sz="1600" b="1" dirty="0">
              <a:cs typeface="Arial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578368" y="3132050"/>
            <a:ext cx="69342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/>
              <a:t> UREA APPLICATION RATE INCREASE  </a:t>
            </a:r>
            <a:endParaRPr lang="ru-RU" sz="1600" b="1" dirty="0" smtClean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007497" y="376025"/>
            <a:ext cx="67265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/>
              <a:t>Growing demand attracts  increase in urea output  </a:t>
            </a:r>
          </a:p>
          <a:p>
            <a:pPr algn="ctr" eaLnBrk="1" hangingPunct="1"/>
            <a:r>
              <a:rPr lang="en-US" sz="2000" b="1" dirty="0" smtClean="0"/>
              <a:t>in Russia and former USSR countries</a:t>
            </a:r>
          </a:p>
          <a:p>
            <a:pPr eaLnBrk="1" hangingPunct="1"/>
            <a:r>
              <a:rPr lang="en-US" sz="2000" b="1" dirty="0" smtClean="0"/>
              <a:t>  </a:t>
            </a:r>
            <a:endParaRPr lang="ru-RU" sz="20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74" y="3933056"/>
            <a:ext cx="3145980" cy="20394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94" y="3466876"/>
            <a:ext cx="3070794" cy="2456635"/>
          </a:xfrm>
          <a:prstGeom prst="rect">
            <a:avLst/>
          </a:prstGeom>
        </p:spPr>
      </p:pic>
      <p:pic>
        <p:nvPicPr>
          <p:cNvPr id="20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dtechenski_av\Desktop\новый стиль\НИИК брендбук-вер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edtechenski_av\Desktop\новый стиль\НИИК брендбук-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5266"/>
            <a:ext cx="9144001" cy="8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4" y="3665249"/>
            <a:ext cx="3358971" cy="2151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9"/>
          <a:stretch/>
        </p:blipFill>
        <p:spPr>
          <a:xfrm>
            <a:off x="5924907" y="3327125"/>
            <a:ext cx="2820443" cy="236192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52400" y="4714629"/>
            <a:ext cx="2133600" cy="1290637"/>
          </a:xfrm>
          <a:prstGeom prst="rightArrow">
            <a:avLst>
              <a:gd name="adj1" fmla="val 50222"/>
              <a:gd name="adj2" fmla="val 1740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34226" y="3289228"/>
            <a:ext cx="2133600" cy="1290637"/>
          </a:xfrm>
          <a:prstGeom prst="rightArrow">
            <a:avLst>
              <a:gd name="adj1" fmla="val 50222"/>
              <a:gd name="adj2" fmla="val 1740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52400" y="371871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cs typeface="Arial" charset="0"/>
              </a:rPr>
              <a:t>TASK</a:t>
            </a:r>
            <a:endParaRPr lang="ru-RU" sz="2400" b="1" dirty="0">
              <a:cs typeface="Arial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80775" y="5146404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/>
              <a:t>SOLUTION</a:t>
            </a:r>
            <a:endParaRPr lang="ru-RU" b="1" dirty="0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425810" y="5036781"/>
            <a:ext cx="63246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/>
              <a:t>C</a:t>
            </a:r>
            <a:r>
              <a:rPr lang="en-US" b="1" dirty="0" smtClean="0"/>
              <a:t>ONSTRUCTION  OF NEW COMPLEX FERTILIZERS, </a:t>
            </a:r>
            <a:r>
              <a:rPr lang="en-US" b="1" dirty="0" err="1" smtClean="0"/>
              <a:t>ADBLUE</a:t>
            </a:r>
            <a:r>
              <a:rPr lang="en-US" b="1" dirty="0" smtClean="0"/>
              <a:t>, MELAMINE  PRODUCTION UNITS  </a:t>
            </a:r>
            <a:endParaRPr lang="ru-RU" b="1" dirty="0" smtClean="0"/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1123202" y="3669696"/>
            <a:ext cx="6601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cs typeface="Arial" charset="0"/>
              </a:rPr>
              <a:t>      ADVANCED GAS PROCESSING     </a:t>
            </a:r>
            <a:endParaRPr lang="ru-RU" b="1" dirty="0">
              <a:cs typeface="Arial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985291" y="460375"/>
            <a:ext cx="71734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/>
              <a:t>Growing demand attracts  increase in urea output  </a:t>
            </a:r>
          </a:p>
          <a:p>
            <a:pPr algn="ctr" eaLnBrk="1" hangingPunct="1"/>
            <a:r>
              <a:rPr lang="en-US" sz="2000" b="1" dirty="0"/>
              <a:t>in Russia and former USSR countries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5" y="1143000"/>
            <a:ext cx="2457209" cy="16381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4"/>
          <a:stretch/>
        </p:blipFill>
        <p:spPr>
          <a:xfrm>
            <a:off x="7196231" y="936625"/>
            <a:ext cx="1549119" cy="12734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0874" y="1917671"/>
            <a:ext cx="439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Natural gas  availability  </a:t>
            </a:r>
            <a:endParaRPr lang="ru-RU" sz="3200" dirty="0"/>
          </a:p>
        </p:txBody>
      </p:sp>
      <p:sp>
        <p:nvSpPr>
          <p:cNvPr id="20" name="Стрелка вниз 49"/>
          <p:cNvSpPr>
            <a:spLocks noChangeArrowheads="1"/>
          </p:cNvSpPr>
          <p:nvPr/>
        </p:nvSpPr>
        <p:spPr bwMode="auto">
          <a:xfrm>
            <a:off x="4502150" y="2832028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B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1" name="Picture 4" descr="C:\Users\predtechenski_av\Desktop\новый стиль\НИИК брендбук-page-0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" y="6113046"/>
            <a:ext cx="2599929" cy="7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4693"/>
      </p:ext>
    </p:extLst>
  </p:cSld>
  <p:clrMapOvr>
    <a:masterClrMapping/>
  </p:clrMapOvr>
</p:sld>
</file>

<file path=ppt/theme/theme1.xml><?xml version="1.0" encoding="utf-8"?>
<a:theme xmlns:a="http://schemas.openxmlformats.org/drawingml/2006/main" name="новый сти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новый стиль</Template>
  <TotalTime>655</TotalTime>
  <Words>961</Words>
  <Application>Microsoft Office PowerPoint</Application>
  <PresentationFormat>Экран (4:3)</PresentationFormat>
  <Paragraphs>270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новый стиль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Предтеченский Александр Владимирович</dc:creator>
  <cp:lastModifiedBy>Титова Кира Эдуардовна</cp:lastModifiedBy>
  <cp:revision>126</cp:revision>
  <dcterms:created xsi:type="dcterms:W3CDTF">2014-06-09T11:07:47Z</dcterms:created>
  <dcterms:modified xsi:type="dcterms:W3CDTF">2015-02-09T08:38:13Z</dcterms:modified>
</cp:coreProperties>
</file>